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  <p:sldMasterId id="2147483708" r:id="rId2"/>
    <p:sldMasterId id="2147483744" r:id="rId3"/>
  </p:sldMasterIdLst>
  <p:notesMasterIdLst>
    <p:notesMasterId r:id="rId60"/>
  </p:notesMasterIdLst>
  <p:sldIdLst>
    <p:sldId id="617" r:id="rId4"/>
    <p:sldId id="971" r:id="rId5"/>
    <p:sldId id="320" r:id="rId6"/>
    <p:sldId id="980" r:id="rId7"/>
    <p:sldId id="972" r:id="rId8"/>
    <p:sldId id="973" r:id="rId9"/>
    <p:sldId id="974" r:id="rId10"/>
    <p:sldId id="975" r:id="rId11"/>
    <p:sldId id="976" r:id="rId12"/>
    <p:sldId id="977" r:id="rId13"/>
    <p:sldId id="978" r:id="rId14"/>
    <p:sldId id="981" r:id="rId15"/>
    <p:sldId id="982" r:id="rId16"/>
    <p:sldId id="983" r:id="rId17"/>
    <p:sldId id="984" r:id="rId18"/>
    <p:sldId id="985" r:id="rId19"/>
    <p:sldId id="986" r:id="rId20"/>
    <p:sldId id="987" r:id="rId21"/>
    <p:sldId id="990" r:id="rId22"/>
    <p:sldId id="991" r:id="rId23"/>
    <p:sldId id="992" r:id="rId24"/>
    <p:sldId id="1016" r:id="rId25"/>
    <p:sldId id="443" r:id="rId26"/>
    <p:sldId id="444" r:id="rId27"/>
    <p:sldId id="995" r:id="rId28"/>
    <p:sldId id="1014" r:id="rId29"/>
    <p:sldId id="1015" r:id="rId30"/>
    <p:sldId id="993" r:id="rId31"/>
    <p:sldId id="1013" r:id="rId32"/>
    <p:sldId id="1022" r:id="rId33"/>
    <p:sldId id="994" r:id="rId34"/>
    <p:sldId id="996" r:id="rId35"/>
    <p:sldId id="997" r:id="rId36"/>
    <p:sldId id="998" r:id="rId37"/>
    <p:sldId id="999" r:id="rId38"/>
    <p:sldId id="1000" r:id="rId39"/>
    <p:sldId id="1001" r:id="rId40"/>
    <p:sldId id="1002" r:id="rId41"/>
    <p:sldId id="1003" r:id="rId42"/>
    <p:sldId id="1025" r:id="rId43"/>
    <p:sldId id="1023" r:id="rId44"/>
    <p:sldId id="1004" r:id="rId45"/>
    <p:sldId id="1005" r:id="rId46"/>
    <p:sldId id="1006" r:id="rId47"/>
    <p:sldId id="1021" r:id="rId48"/>
    <p:sldId id="1017" r:id="rId49"/>
    <p:sldId id="1019" r:id="rId50"/>
    <p:sldId id="1020" r:id="rId51"/>
    <p:sldId id="1007" r:id="rId52"/>
    <p:sldId id="1008" r:id="rId53"/>
    <p:sldId id="1010" r:id="rId54"/>
    <p:sldId id="1011" r:id="rId55"/>
    <p:sldId id="1012" r:id="rId56"/>
    <p:sldId id="615" r:id="rId57"/>
    <p:sldId id="1024" r:id="rId58"/>
    <p:sldId id="88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09"/>
    <a:srgbClr val="C9751D"/>
    <a:srgbClr val="FF9394"/>
    <a:srgbClr val="EC8922"/>
    <a:srgbClr val="FF7200"/>
    <a:srgbClr val="0432FF"/>
    <a:srgbClr val="FF40FF"/>
    <a:srgbClr val="D24726"/>
    <a:srgbClr val="D24626"/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5" autoAdjust="0"/>
    <p:restoredTop sz="86441" autoAdjust="0"/>
  </p:normalViewPr>
  <p:slideViewPr>
    <p:cSldViewPr snapToGrid="0">
      <p:cViewPr varScale="1">
        <p:scale>
          <a:sx n="96" d="100"/>
          <a:sy n="96" d="100"/>
        </p:scale>
        <p:origin x="968" y="168"/>
      </p:cViewPr>
      <p:guideLst/>
    </p:cSldViewPr>
  </p:slideViewPr>
  <p:outlineViewPr>
    <p:cViewPr>
      <p:scale>
        <a:sx n="33" d="100"/>
        <a:sy n="33" d="100"/>
      </p:scale>
      <p:origin x="0" y="-104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897DC8-82E1-4FC1-9D47-B237038CBC1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C923B1C-34AA-48B1-9AFF-D15F51CE9E39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/>
            <a:t>Background and Classification</a:t>
          </a:r>
          <a:endParaRPr lang="en-US" dirty="0"/>
        </a:p>
      </dgm:t>
    </dgm:pt>
    <dgm:pt modelId="{7FB5036A-0439-456B-B87A-E3631D3399A0}" type="parTrans" cxnId="{D102E40C-6F70-43D3-A86E-B13E27260CC1}">
      <dgm:prSet/>
      <dgm:spPr/>
      <dgm:t>
        <a:bodyPr/>
        <a:lstStyle/>
        <a:p>
          <a:endParaRPr lang="en-US"/>
        </a:p>
      </dgm:t>
    </dgm:pt>
    <dgm:pt modelId="{6FCA6F49-375F-4BBF-B8CF-7C9F2B43AEE2}" type="sibTrans" cxnId="{D102E40C-6F70-43D3-A86E-B13E27260C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FD5C9DD-1151-4B92-B8D1-2442B730FB7F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/>
            <a:t>Regression</a:t>
          </a:r>
          <a:endParaRPr lang="en-US" dirty="0"/>
        </a:p>
      </dgm:t>
    </dgm:pt>
    <dgm:pt modelId="{3BE8FF40-E9B7-48CE-AAC1-5AA1E501390D}" type="parTrans" cxnId="{552406D9-7D23-4C88-BB07-BC7992A46CFC}">
      <dgm:prSet/>
      <dgm:spPr/>
      <dgm:t>
        <a:bodyPr/>
        <a:lstStyle/>
        <a:p>
          <a:endParaRPr lang="en-US"/>
        </a:p>
      </dgm:t>
    </dgm:pt>
    <dgm:pt modelId="{38309939-960D-4DB0-B0D8-05D7970DDBEF}" type="sibTrans" cxnId="{552406D9-7D23-4C88-BB07-BC7992A46C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9EE7DF-0548-4948-A5B1-3A9359D208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Binary Classification</a:t>
          </a:r>
        </a:p>
      </dgm:t>
    </dgm:pt>
    <dgm:pt modelId="{EB8C8739-0C6D-4025-ACAE-F3C3A35E3A06}" type="parTrans" cxnId="{D60BC3FF-DC67-4604-8F90-CBBBE6434805}">
      <dgm:prSet/>
      <dgm:spPr/>
      <dgm:t>
        <a:bodyPr/>
        <a:lstStyle/>
        <a:p>
          <a:endParaRPr lang="en-US"/>
        </a:p>
      </dgm:t>
    </dgm:pt>
    <dgm:pt modelId="{38289BF1-F068-4617-9155-05B6622372B8}" type="sibTrans" cxnId="{D60BC3FF-DC67-4604-8F90-CBBBE6434805}">
      <dgm:prSet/>
      <dgm:spPr/>
      <dgm:t>
        <a:bodyPr/>
        <a:lstStyle/>
        <a:p>
          <a:endParaRPr lang="en-US"/>
        </a:p>
      </dgm:t>
    </dgm:pt>
    <dgm:pt modelId="{4E39A26F-A78C-402E-AF43-9CD1AD4C3E16}" type="pres">
      <dgm:prSet presAssocID="{ED897DC8-82E1-4FC1-9D47-B237038CBC19}" presName="root" presStyleCnt="0">
        <dgm:presLayoutVars>
          <dgm:dir/>
          <dgm:resizeHandles val="exact"/>
        </dgm:presLayoutVars>
      </dgm:prSet>
      <dgm:spPr/>
    </dgm:pt>
    <dgm:pt modelId="{A658BABD-B0C6-40CB-8EC5-0660055C2774}" type="pres">
      <dgm:prSet presAssocID="{ED897DC8-82E1-4FC1-9D47-B237038CBC19}" presName="container" presStyleCnt="0">
        <dgm:presLayoutVars>
          <dgm:dir/>
          <dgm:resizeHandles val="exact"/>
        </dgm:presLayoutVars>
      </dgm:prSet>
      <dgm:spPr/>
    </dgm:pt>
    <dgm:pt modelId="{6BD18088-1B8B-40F4-ADC6-E4543123C402}" type="pres">
      <dgm:prSet presAssocID="{CC923B1C-34AA-48B1-9AFF-D15F51CE9E39}" presName="compNode" presStyleCnt="0"/>
      <dgm:spPr/>
    </dgm:pt>
    <dgm:pt modelId="{9A8052AB-7919-47EB-8CD3-202A1A74EB48}" type="pres">
      <dgm:prSet presAssocID="{CC923B1C-34AA-48B1-9AFF-D15F51CE9E39}" presName="iconBgRect" presStyleLbl="bgShp" presStyleIdx="0" presStyleCnt="3"/>
      <dgm:spPr/>
    </dgm:pt>
    <dgm:pt modelId="{CCEE45AA-8E81-448B-BF6D-3F0653ABADB0}" type="pres">
      <dgm:prSet presAssocID="{CC923B1C-34AA-48B1-9AFF-D15F51CE9E39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solidFill>
            <a:srgbClr val="FF0000">
              <a:alpha val="0"/>
            </a:srgbClr>
          </a:solidFill>
        </a:ln>
      </dgm:spPr>
    </dgm:pt>
    <dgm:pt modelId="{1E01EA35-2A01-457B-9F34-2E4E3DE1DCE9}" type="pres">
      <dgm:prSet presAssocID="{CC923B1C-34AA-48B1-9AFF-D15F51CE9E39}" presName="spaceRect" presStyleCnt="0"/>
      <dgm:spPr/>
    </dgm:pt>
    <dgm:pt modelId="{D874B296-D059-4B3C-9701-CE113B1951A7}" type="pres">
      <dgm:prSet presAssocID="{CC923B1C-34AA-48B1-9AFF-D15F51CE9E39}" presName="textRect" presStyleLbl="revTx" presStyleIdx="0" presStyleCnt="3">
        <dgm:presLayoutVars>
          <dgm:chMax val="1"/>
          <dgm:chPref val="1"/>
        </dgm:presLayoutVars>
      </dgm:prSet>
      <dgm:spPr/>
    </dgm:pt>
    <dgm:pt modelId="{E3DF0621-C888-4E4A-9A34-01C9475EB7FB}" type="pres">
      <dgm:prSet presAssocID="{6FCA6F49-375F-4BBF-B8CF-7C9F2B43AEE2}" presName="sibTrans" presStyleLbl="sibTrans2D1" presStyleIdx="0" presStyleCnt="0"/>
      <dgm:spPr/>
    </dgm:pt>
    <dgm:pt modelId="{F8E6E64A-0ACB-4BA2-A181-8DEEB5F9669C}" type="pres">
      <dgm:prSet presAssocID="{EFD5C9DD-1151-4B92-B8D1-2442B730FB7F}" presName="compNode" presStyleCnt="0"/>
      <dgm:spPr/>
    </dgm:pt>
    <dgm:pt modelId="{EC43AE17-DDC0-40D6-A115-1544757964B2}" type="pres">
      <dgm:prSet presAssocID="{EFD5C9DD-1151-4B92-B8D1-2442B730FB7F}" presName="iconBgRect" presStyleLbl="bgShp" presStyleIdx="1" presStyleCnt="3"/>
      <dgm:spPr/>
    </dgm:pt>
    <dgm:pt modelId="{9BB66187-0F29-4E56-8A52-F173A309E827}" type="pres">
      <dgm:prSet presAssocID="{EFD5C9DD-1151-4B92-B8D1-2442B730FB7F}" presName="iconRect" presStyleLbl="node1" presStyleIdx="1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已断开"/>
        </a:ext>
      </dgm:extLst>
    </dgm:pt>
    <dgm:pt modelId="{547E5605-709F-45E2-BBE5-5B3C41EB3C06}" type="pres">
      <dgm:prSet presAssocID="{EFD5C9DD-1151-4B92-B8D1-2442B730FB7F}" presName="spaceRect" presStyleCnt="0"/>
      <dgm:spPr/>
    </dgm:pt>
    <dgm:pt modelId="{02CA04F7-FACE-4B79-AE70-1EF9436D41EB}" type="pres">
      <dgm:prSet presAssocID="{EFD5C9DD-1151-4B92-B8D1-2442B730FB7F}" presName="textRect" presStyleLbl="revTx" presStyleIdx="1" presStyleCnt="3">
        <dgm:presLayoutVars>
          <dgm:chMax val="1"/>
          <dgm:chPref val="1"/>
        </dgm:presLayoutVars>
      </dgm:prSet>
      <dgm:spPr/>
    </dgm:pt>
    <dgm:pt modelId="{A11C9F2F-3E07-4613-8B17-DFF5BB777C7C}" type="pres">
      <dgm:prSet presAssocID="{38309939-960D-4DB0-B0D8-05D7970DDBEF}" presName="sibTrans" presStyleLbl="sibTrans2D1" presStyleIdx="0" presStyleCnt="0"/>
      <dgm:spPr/>
    </dgm:pt>
    <dgm:pt modelId="{7E25480C-5F35-4931-A678-69E106B063DC}" type="pres">
      <dgm:prSet presAssocID="{4F9EE7DF-0548-4948-A5B1-3A9359D208F9}" presName="compNode" presStyleCnt="0"/>
      <dgm:spPr/>
    </dgm:pt>
    <dgm:pt modelId="{ACD99F49-A52F-49F4-BDF2-1C5A3DCC8AB6}" type="pres">
      <dgm:prSet presAssocID="{4F9EE7DF-0548-4948-A5B1-3A9359D208F9}" presName="iconBgRect" presStyleLbl="bgShp" presStyleIdx="2" presStyleCnt="3"/>
      <dgm:spPr/>
    </dgm:pt>
    <dgm:pt modelId="{761B03F1-6861-4AA5-9BEB-06D4FD7B514A}" type="pres">
      <dgm:prSet presAssocID="{4F9EE7DF-0548-4948-A5B1-3A9359D208F9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数据库"/>
        </a:ext>
      </dgm:extLst>
    </dgm:pt>
    <dgm:pt modelId="{A162E52D-B03D-4402-9AD5-674E52E0A1A8}" type="pres">
      <dgm:prSet presAssocID="{4F9EE7DF-0548-4948-A5B1-3A9359D208F9}" presName="spaceRect" presStyleCnt="0"/>
      <dgm:spPr/>
    </dgm:pt>
    <dgm:pt modelId="{3C5FAD1C-1FBC-438C-991A-154FAC884CC8}" type="pres">
      <dgm:prSet presAssocID="{4F9EE7DF-0548-4948-A5B1-3A9359D208F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E55880A-A89B-5648-9826-3F7BE43E4CC0}" type="presOf" srcId="{EFD5C9DD-1151-4B92-B8D1-2442B730FB7F}" destId="{02CA04F7-FACE-4B79-AE70-1EF9436D41EB}" srcOrd="0" destOrd="0" presId="urn:microsoft.com/office/officeart/2018/2/layout/IconCircleList"/>
    <dgm:cxn modelId="{D102E40C-6F70-43D3-A86E-B13E27260CC1}" srcId="{ED897DC8-82E1-4FC1-9D47-B237038CBC19}" destId="{CC923B1C-34AA-48B1-9AFF-D15F51CE9E39}" srcOrd="0" destOrd="0" parTransId="{7FB5036A-0439-456B-B87A-E3631D3399A0}" sibTransId="{6FCA6F49-375F-4BBF-B8CF-7C9F2B43AEE2}"/>
    <dgm:cxn modelId="{74A1BC38-7054-9948-99C8-4B7EBA737E7F}" type="presOf" srcId="{38309939-960D-4DB0-B0D8-05D7970DDBEF}" destId="{A11C9F2F-3E07-4613-8B17-DFF5BB777C7C}" srcOrd="0" destOrd="0" presId="urn:microsoft.com/office/officeart/2018/2/layout/IconCircleList"/>
    <dgm:cxn modelId="{6A9ECE68-6222-0D40-B620-40483CC0C3B0}" type="presOf" srcId="{ED897DC8-82E1-4FC1-9D47-B237038CBC19}" destId="{4E39A26F-A78C-402E-AF43-9CD1AD4C3E16}" srcOrd="0" destOrd="0" presId="urn:microsoft.com/office/officeart/2018/2/layout/IconCircleList"/>
    <dgm:cxn modelId="{CCF0AE7D-7108-F14C-BC4E-977B2994A53D}" type="presOf" srcId="{CC923B1C-34AA-48B1-9AFF-D15F51CE9E39}" destId="{D874B296-D059-4B3C-9701-CE113B1951A7}" srcOrd="0" destOrd="0" presId="urn:microsoft.com/office/officeart/2018/2/layout/IconCircleList"/>
    <dgm:cxn modelId="{87E128C1-026A-A74E-AAA8-DAD43405482A}" type="presOf" srcId="{6FCA6F49-375F-4BBF-B8CF-7C9F2B43AEE2}" destId="{E3DF0621-C888-4E4A-9A34-01C9475EB7FB}" srcOrd="0" destOrd="0" presId="urn:microsoft.com/office/officeart/2018/2/layout/IconCircleList"/>
    <dgm:cxn modelId="{552406D9-7D23-4C88-BB07-BC7992A46CFC}" srcId="{ED897DC8-82E1-4FC1-9D47-B237038CBC19}" destId="{EFD5C9DD-1151-4B92-B8D1-2442B730FB7F}" srcOrd="1" destOrd="0" parTransId="{3BE8FF40-E9B7-48CE-AAC1-5AA1E501390D}" sibTransId="{38309939-960D-4DB0-B0D8-05D7970DDBEF}"/>
    <dgm:cxn modelId="{ABC726EB-EE0E-6248-A4B1-6467A3CDE1E9}" type="presOf" srcId="{4F9EE7DF-0548-4948-A5B1-3A9359D208F9}" destId="{3C5FAD1C-1FBC-438C-991A-154FAC884CC8}" srcOrd="0" destOrd="0" presId="urn:microsoft.com/office/officeart/2018/2/layout/IconCircleList"/>
    <dgm:cxn modelId="{D60BC3FF-DC67-4604-8F90-CBBBE6434805}" srcId="{ED897DC8-82E1-4FC1-9D47-B237038CBC19}" destId="{4F9EE7DF-0548-4948-A5B1-3A9359D208F9}" srcOrd="2" destOrd="0" parTransId="{EB8C8739-0C6D-4025-ACAE-F3C3A35E3A06}" sibTransId="{38289BF1-F068-4617-9155-05B6622372B8}"/>
    <dgm:cxn modelId="{8D67DA92-F360-DD44-A81B-5C596B7DAD5E}" type="presParOf" srcId="{4E39A26F-A78C-402E-AF43-9CD1AD4C3E16}" destId="{A658BABD-B0C6-40CB-8EC5-0660055C2774}" srcOrd="0" destOrd="0" presId="urn:microsoft.com/office/officeart/2018/2/layout/IconCircleList"/>
    <dgm:cxn modelId="{ABBEC758-FD13-234B-93B0-72BCA5E41D1C}" type="presParOf" srcId="{A658BABD-B0C6-40CB-8EC5-0660055C2774}" destId="{6BD18088-1B8B-40F4-ADC6-E4543123C402}" srcOrd="0" destOrd="0" presId="urn:microsoft.com/office/officeart/2018/2/layout/IconCircleList"/>
    <dgm:cxn modelId="{616B7280-C2F7-C541-BC3B-69F5BB133E5E}" type="presParOf" srcId="{6BD18088-1B8B-40F4-ADC6-E4543123C402}" destId="{9A8052AB-7919-47EB-8CD3-202A1A74EB48}" srcOrd="0" destOrd="0" presId="urn:microsoft.com/office/officeart/2018/2/layout/IconCircleList"/>
    <dgm:cxn modelId="{727FAAD9-9FAF-B446-AB01-C43A901C502E}" type="presParOf" srcId="{6BD18088-1B8B-40F4-ADC6-E4543123C402}" destId="{CCEE45AA-8E81-448B-BF6D-3F0653ABADB0}" srcOrd="1" destOrd="0" presId="urn:microsoft.com/office/officeart/2018/2/layout/IconCircleList"/>
    <dgm:cxn modelId="{D5972DA4-C15D-6548-AD8C-237CD9884319}" type="presParOf" srcId="{6BD18088-1B8B-40F4-ADC6-E4543123C402}" destId="{1E01EA35-2A01-457B-9F34-2E4E3DE1DCE9}" srcOrd="2" destOrd="0" presId="urn:microsoft.com/office/officeart/2018/2/layout/IconCircleList"/>
    <dgm:cxn modelId="{F2AF1E4E-979F-6645-912C-2FFE97AC6EB2}" type="presParOf" srcId="{6BD18088-1B8B-40F4-ADC6-E4543123C402}" destId="{D874B296-D059-4B3C-9701-CE113B1951A7}" srcOrd="3" destOrd="0" presId="urn:microsoft.com/office/officeart/2018/2/layout/IconCircleList"/>
    <dgm:cxn modelId="{624640CF-99A9-374E-AA05-61CC50104F53}" type="presParOf" srcId="{A658BABD-B0C6-40CB-8EC5-0660055C2774}" destId="{E3DF0621-C888-4E4A-9A34-01C9475EB7FB}" srcOrd="1" destOrd="0" presId="urn:microsoft.com/office/officeart/2018/2/layout/IconCircleList"/>
    <dgm:cxn modelId="{7ABA3AB9-5387-5E41-BCA6-33C2E52D47BC}" type="presParOf" srcId="{A658BABD-B0C6-40CB-8EC5-0660055C2774}" destId="{F8E6E64A-0ACB-4BA2-A181-8DEEB5F9669C}" srcOrd="2" destOrd="0" presId="urn:microsoft.com/office/officeart/2018/2/layout/IconCircleList"/>
    <dgm:cxn modelId="{CA3A6B6E-E421-8F45-9806-8D4B94E1EB69}" type="presParOf" srcId="{F8E6E64A-0ACB-4BA2-A181-8DEEB5F9669C}" destId="{EC43AE17-DDC0-40D6-A115-1544757964B2}" srcOrd="0" destOrd="0" presId="urn:microsoft.com/office/officeart/2018/2/layout/IconCircleList"/>
    <dgm:cxn modelId="{2066C9A4-35D0-6A44-A7DF-EC8FB5DBC856}" type="presParOf" srcId="{F8E6E64A-0ACB-4BA2-A181-8DEEB5F9669C}" destId="{9BB66187-0F29-4E56-8A52-F173A309E827}" srcOrd="1" destOrd="0" presId="urn:microsoft.com/office/officeart/2018/2/layout/IconCircleList"/>
    <dgm:cxn modelId="{716AA5EB-A5F6-1246-968C-4B33637AE7FE}" type="presParOf" srcId="{F8E6E64A-0ACB-4BA2-A181-8DEEB5F9669C}" destId="{547E5605-709F-45E2-BBE5-5B3C41EB3C06}" srcOrd="2" destOrd="0" presId="urn:microsoft.com/office/officeart/2018/2/layout/IconCircleList"/>
    <dgm:cxn modelId="{80A6B4E7-0755-4645-A1FC-08EE4005105F}" type="presParOf" srcId="{F8E6E64A-0ACB-4BA2-A181-8DEEB5F9669C}" destId="{02CA04F7-FACE-4B79-AE70-1EF9436D41EB}" srcOrd="3" destOrd="0" presId="urn:microsoft.com/office/officeart/2018/2/layout/IconCircleList"/>
    <dgm:cxn modelId="{265A69F2-2693-0D40-A96C-6374C20A5308}" type="presParOf" srcId="{A658BABD-B0C6-40CB-8EC5-0660055C2774}" destId="{A11C9F2F-3E07-4613-8B17-DFF5BB777C7C}" srcOrd="3" destOrd="0" presId="urn:microsoft.com/office/officeart/2018/2/layout/IconCircleList"/>
    <dgm:cxn modelId="{F44C1BCA-83C4-FF4D-9FFA-AA13D1B82C52}" type="presParOf" srcId="{A658BABD-B0C6-40CB-8EC5-0660055C2774}" destId="{7E25480C-5F35-4931-A678-69E106B063DC}" srcOrd="4" destOrd="0" presId="urn:microsoft.com/office/officeart/2018/2/layout/IconCircleList"/>
    <dgm:cxn modelId="{F8F01187-CFFC-7048-93A9-D991CA5C9DA7}" type="presParOf" srcId="{7E25480C-5F35-4931-A678-69E106B063DC}" destId="{ACD99F49-A52F-49F4-BDF2-1C5A3DCC8AB6}" srcOrd="0" destOrd="0" presId="urn:microsoft.com/office/officeart/2018/2/layout/IconCircleList"/>
    <dgm:cxn modelId="{AFF0F171-369C-EC41-826D-177AF8B741D0}" type="presParOf" srcId="{7E25480C-5F35-4931-A678-69E106B063DC}" destId="{761B03F1-6861-4AA5-9BEB-06D4FD7B514A}" srcOrd="1" destOrd="0" presId="urn:microsoft.com/office/officeart/2018/2/layout/IconCircleList"/>
    <dgm:cxn modelId="{0EDBF92A-A639-FE49-A8EF-3B19EAF6B0C7}" type="presParOf" srcId="{7E25480C-5F35-4931-A678-69E106B063DC}" destId="{A162E52D-B03D-4402-9AD5-674E52E0A1A8}" srcOrd="2" destOrd="0" presId="urn:microsoft.com/office/officeart/2018/2/layout/IconCircleList"/>
    <dgm:cxn modelId="{EE87DA78-A85B-F541-9164-D463E28D5CD8}" type="presParOf" srcId="{7E25480C-5F35-4931-A678-69E106B063DC}" destId="{3C5FAD1C-1FBC-438C-991A-154FAC884CC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897DC8-82E1-4FC1-9D47-B237038CBC1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C923B1C-34AA-48B1-9AFF-D15F51CE9E39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/>
            <a:t>Background and Classification</a:t>
          </a:r>
          <a:endParaRPr lang="en-US" dirty="0"/>
        </a:p>
      </dgm:t>
    </dgm:pt>
    <dgm:pt modelId="{7FB5036A-0439-456B-B87A-E3631D3399A0}" type="parTrans" cxnId="{D102E40C-6F70-43D3-A86E-B13E27260CC1}">
      <dgm:prSet/>
      <dgm:spPr/>
      <dgm:t>
        <a:bodyPr/>
        <a:lstStyle/>
        <a:p>
          <a:endParaRPr lang="en-US"/>
        </a:p>
      </dgm:t>
    </dgm:pt>
    <dgm:pt modelId="{6FCA6F49-375F-4BBF-B8CF-7C9F2B43AEE2}" type="sibTrans" cxnId="{D102E40C-6F70-43D3-A86E-B13E27260C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FD5C9DD-1151-4B92-B8D1-2442B730FB7F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>
              <a:solidFill>
                <a:srgbClr val="FF0000"/>
              </a:solidFill>
            </a:rPr>
            <a:t>Regression</a:t>
          </a:r>
          <a:endParaRPr lang="en-US" dirty="0">
            <a:solidFill>
              <a:srgbClr val="FF0000"/>
            </a:solidFill>
          </a:endParaRPr>
        </a:p>
      </dgm:t>
    </dgm:pt>
    <dgm:pt modelId="{3BE8FF40-E9B7-48CE-AAC1-5AA1E501390D}" type="parTrans" cxnId="{552406D9-7D23-4C88-BB07-BC7992A46CFC}">
      <dgm:prSet/>
      <dgm:spPr/>
      <dgm:t>
        <a:bodyPr/>
        <a:lstStyle/>
        <a:p>
          <a:endParaRPr lang="en-US"/>
        </a:p>
      </dgm:t>
    </dgm:pt>
    <dgm:pt modelId="{38309939-960D-4DB0-B0D8-05D7970DDBEF}" type="sibTrans" cxnId="{552406D9-7D23-4C88-BB07-BC7992A46C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9EE7DF-0548-4948-A5B1-3A9359D208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Binary Classification</a:t>
          </a:r>
        </a:p>
      </dgm:t>
    </dgm:pt>
    <dgm:pt modelId="{EB8C8739-0C6D-4025-ACAE-F3C3A35E3A06}" type="parTrans" cxnId="{D60BC3FF-DC67-4604-8F90-CBBBE6434805}">
      <dgm:prSet/>
      <dgm:spPr/>
      <dgm:t>
        <a:bodyPr/>
        <a:lstStyle/>
        <a:p>
          <a:endParaRPr lang="en-US"/>
        </a:p>
      </dgm:t>
    </dgm:pt>
    <dgm:pt modelId="{38289BF1-F068-4617-9155-05B6622372B8}" type="sibTrans" cxnId="{D60BC3FF-DC67-4604-8F90-CBBBE6434805}">
      <dgm:prSet/>
      <dgm:spPr/>
      <dgm:t>
        <a:bodyPr/>
        <a:lstStyle/>
        <a:p>
          <a:endParaRPr lang="en-US"/>
        </a:p>
      </dgm:t>
    </dgm:pt>
    <dgm:pt modelId="{4E39A26F-A78C-402E-AF43-9CD1AD4C3E16}" type="pres">
      <dgm:prSet presAssocID="{ED897DC8-82E1-4FC1-9D47-B237038CBC19}" presName="root" presStyleCnt="0">
        <dgm:presLayoutVars>
          <dgm:dir/>
          <dgm:resizeHandles val="exact"/>
        </dgm:presLayoutVars>
      </dgm:prSet>
      <dgm:spPr/>
    </dgm:pt>
    <dgm:pt modelId="{A658BABD-B0C6-40CB-8EC5-0660055C2774}" type="pres">
      <dgm:prSet presAssocID="{ED897DC8-82E1-4FC1-9D47-B237038CBC19}" presName="container" presStyleCnt="0">
        <dgm:presLayoutVars>
          <dgm:dir/>
          <dgm:resizeHandles val="exact"/>
        </dgm:presLayoutVars>
      </dgm:prSet>
      <dgm:spPr/>
    </dgm:pt>
    <dgm:pt modelId="{6BD18088-1B8B-40F4-ADC6-E4543123C402}" type="pres">
      <dgm:prSet presAssocID="{CC923B1C-34AA-48B1-9AFF-D15F51CE9E39}" presName="compNode" presStyleCnt="0"/>
      <dgm:spPr/>
    </dgm:pt>
    <dgm:pt modelId="{9A8052AB-7919-47EB-8CD3-202A1A74EB48}" type="pres">
      <dgm:prSet presAssocID="{CC923B1C-34AA-48B1-9AFF-D15F51CE9E39}" presName="iconBgRect" presStyleLbl="bgShp" presStyleIdx="0" presStyleCnt="3"/>
      <dgm:spPr/>
    </dgm:pt>
    <dgm:pt modelId="{CCEE45AA-8E81-448B-BF6D-3F0653ABADB0}" type="pres">
      <dgm:prSet presAssocID="{CC923B1C-34AA-48B1-9AFF-D15F51CE9E39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solidFill>
            <a:srgbClr val="FF0000">
              <a:alpha val="0"/>
            </a:srgbClr>
          </a:solidFill>
        </a:ln>
      </dgm:spPr>
    </dgm:pt>
    <dgm:pt modelId="{1E01EA35-2A01-457B-9F34-2E4E3DE1DCE9}" type="pres">
      <dgm:prSet presAssocID="{CC923B1C-34AA-48B1-9AFF-D15F51CE9E39}" presName="spaceRect" presStyleCnt="0"/>
      <dgm:spPr/>
    </dgm:pt>
    <dgm:pt modelId="{D874B296-D059-4B3C-9701-CE113B1951A7}" type="pres">
      <dgm:prSet presAssocID="{CC923B1C-34AA-48B1-9AFF-D15F51CE9E39}" presName="textRect" presStyleLbl="revTx" presStyleIdx="0" presStyleCnt="3">
        <dgm:presLayoutVars>
          <dgm:chMax val="1"/>
          <dgm:chPref val="1"/>
        </dgm:presLayoutVars>
      </dgm:prSet>
      <dgm:spPr/>
    </dgm:pt>
    <dgm:pt modelId="{E3DF0621-C888-4E4A-9A34-01C9475EB7FB}" type="pres">
      <dgm:prSet presAssocID="{6FCA6F49-375F-4BBF-B8CF-7C9F2B43AEE2}" presName="sibTrans" presStyleLbl="sibTrans2D1" presStyleIdx="0" presStyleCnt="0"/>
      <dgm:spPr/>
    </dgm:pt>
    <dgm:pt modelId="{F8E6E64A-0ACB-4BA2-A181-8DEEB5F9669C}" type="pres">
      <dgm:prSet presAssocID="{EFD5C9DD-1151-4B92-B8D1-2442B730FB7F}" presName="compNode" presStyleCnt="0"/>
      <dgm:spPr/>
    </dgm:pt>
    <dgm:pt modelId="{EC43AE17-DDC0-40D6-A115-1544757964B2}" type="pres">
      <dgm:prSet presAssocID="{EFD5C9DD-1151-4B92-B8D1-2442B730FB7F}" presName="iconBgRect" presStyleLbl="bgShp" presStyleIdx="1" presStyleCnt="3"/>
      <dgm:spPr/>
    </dgm:pt>
    <dgm:pt modelId="{9BB66187-0F29-4E56-8A52-F173A309E827}" type="pres">
      <dgm:prSet presAssocID="{EFD5C9DD-1151-4B92-B8D1-2442B730FB7F}" presName="iconRect" presStyleLbl="node1" presStyleIdx="1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已断开"/>
        </a:ext>
      </dgm:extLst>
    </dgm:pt>
    <dgm:pt modelId="{547E5605-709F-45E2-BBE5-5B3C41EB3C06}" type="pres">
      <dgm:prSet presAssocID="{EFD5C9DD-1151-4B92-B8D1-2442B730FB7F}" presName="spaceRect" presStyleCnt="0"/>
      <dgm:spPr/>
    </dgm:pt>
    <dgm:pt modelId="{02CA04F7-FACE-4B79-AE70-1EF9436D41EB}" type="pres">
      <dgm:prSet presAssocID="{EFD5C9DD-1151-4B92-B8D1-2442B730FB7F}" presName="textRect" presStyleLbl="revTx" presStyleIdx="1" presStyleCnt="3">
        <dgm:presLayoutVars>
          <dgm:chMax val="1"/>
          <dgm:chPref val="1"/>
        </dgm:presLayoutVars>
      </dgm:prSet>
      <dgm:spPr/>
    </dgm:pt>
    <dgm:pt modelId="{A11C9F2F-3E07-4613-8B17-DFF5BB777C7C}" type="pres">
      <dgm:prSet presAssocID="{38309939-960D-4DB0-B0D8-05D7970DDBEF}" presName="sibTrans" presStyleLbl="sibTrans2D1" presStyleIdx="0" presStyleCnt="0"/>
      <dgm:spPr/>
    </dgm:pt>
    <dgm:pt modelId="{7E25480C-5F35-4931-A678-69E106B063DC}" type="pres">
      <dgm:prSet presAssocID="{4F9EE7DF-0548-4948-A5B1-3A9359D208F9}" presName="compNode" presStyleCnt="0"/>
      <dgm:spPr/>
    </dgm:pt>
    <dgm:pt modelId="{ACD99F49-A52F-49F4-BDF2-1C5A3DCC8AB6}" type="pres">
      <dgm:prSet presAssocID="{4F9EE7DF-0548-4948-A5B1-3A9359D208F9}" presName="iconBgRect" presStyleLbl="bgShp" presStyleIdx="2" presStyleCnt="3"/>
      <dgm:spPr/>
    </dgm:pt>
    <dgm:pt modelId="{761B03F1-6861-4AA5-9BEB-06D4FD7B514A}" type="pres">
      <dgm:prSet presAssocID="{4F9EE7DF-0548-4948-A5B1-3A9359D208F9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数据库"/>
        </a:ext>
      </dgm:extLst>
    </dgm:pt>
    <dgm:pt modelId="{A162E52D-B03D-4402-9AD5-674E52E0A1A8}" type="pres">
      <dgm:prSet presAssocID="{4F9EE7DF-0548-4948-A5B1-3A9359D208F9}" presName="spaceRect" presStyleCnt="0"/>
      <dgm:spPr/>
    </dgm:pt>
    <dgm:pt modelId="{3C5FAD1C-1FBC-438C-991A-154FAC884CC8}" type="pres">
      <dgm:prSet presAssocID="{4F9EE7DF-0548-4948-A5B1-3A9359D208F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E55880A-A89B-5648-9826-3F7BE43E4CC0}" type="presOf" srcId="{EFD5C9DD-1151-4B92-B8D1-2442B730FB7F}" destId="{02CA04F7-FACE-4B79-AE70-1EF9436D41EB}" srcOrd="0" destOrd="0" presId="urn:microsoft.com/office/officeart/2018/2/layout/IconCircleList"/>
    <dgm:cxn modelId="{D102E40C-6F70-43D3-A86E-B13E27260CC1}" srcId="{ED897DC8-82E1-4FC1-9D47-B237038CBC19}" destId="{CC923B1C-34AA-48B1-9AFF-D15F51CE9E39}" srcOrd="0" destOrd="0" parTransId="{7FB5036A-0439-456B-B87A-E3631D3399A0}" sibTransId="{6FCA6F49-375F-4BBF-B8CF-7C9F2B43AEE2}"/>
    <dgm:cxn modelId="{74A1BC38-7054-9948-99C8-4B7EBA737E7F}" type="presOf" srcId="{38309939-960D-4DB0-B0D8-05D7970DDBEF}" destId="{A11C9F2F-3E07-4613-8B17-DFF5BB777C7C}" srcOrd="0" destOrd="0" presId="urn:microsoft.com/office/officeart/2018/2/layout/IconCircleList"/>
    <dgm:cxn modelId="{6A9ECE68-6222-0D40-B620-40483CC0C3B0}" type="presOf" srcId="{ED897DC8-82E1-4FC1-9D47-B237038CBC19}" destId="{4E39A26F-A78C-402E-AF43-9CD1AD4C3E16}" srcOrd="0" destOrd="0" presId="urn:microsoft.com/office/officeart/2018/2/layout/IconCircleList"/>
    <dgm:cxn modelId="{CCF0AE7D-7108-F14C-BC4E-977B2994A53D}" type="presOf" srcId="{CC923B1C-34AA-48B1-9AFF-D15F51CE9E39}" destId="{D874B296-D059-4B3C-9701-CE113B1951A7}" srcOrd="0" destOrd="0" presId="urn:microsoft.com/office/officeart/2018/2/layout/IconCircleList"/>
    <dgm:cxn modelId="{87E128C1-026A-A74E-AAA8-DAD43405482A}" type="presOf" srcId="{6FCA6F49-375F-4BBF-B8CF-7C9F2B43AEE2}" destId="{E3DF0621-C888-4E4A-9A34-01C9475EB7FB}" srcOrd="0" destOrd="0" presId="urn:microsoft.com/office/officeart/2018/2/layout/IconCircleList"/>
    <dgm:cxn modelId="{552406D9-7D23-4C88-BB07-BC7992A46CFC}" srcId="{ED897DC8-82E1-4FC1-9D47-B237038CBC19}" destId="{EFD5C9DD-1151-4B92-B8D1-2442B730FB7F}" srcOrd="1" destOrd="0" parTransId="{3BE8FF40-E9B7-48CE-AAC1-5AA1E501390D}" sibTransId="{38309939-960D-4DB0-B0D8-05D7970DDBEF}"/>
    <dgm:cxn modelId="{ABC726EB-EE0E-6248-A4B1-6467A3CDE1E9}" type="presOf" srcId="{4F9EE7DF-0548-4948-A5B1-3A9359D208F9}" destId="{3C5FAD1C-1FBC-438C-991A-154FAC884CC8}" srcOrd="0" destOrd="0" presId="urn:microsoft.com/office/officeart/2018/2/layout/IconCircleList"/>
    <dgm:cxn modelId="{D60BC3FF-DC67-4604-8F90-CBBBE6434805}" srcId="{ED897DC8-82E1-4FC1-9D47-B237038CBC19}" destId="{4F9EE7DF-0548-4948-A5B1-3A9359D208F9}" srcOrd="2" destOrd="0" parTransId="{EB8C8739-0C6D-4025-ACAE-F3C3A35E3A06}" sibTransId="{38289BF1-F068-4617-9155-05B6622372B8}"/>
    <dgm:cxn modelId="{8D67DA92-F360-DD44-A81B-5C596B7DAD5E}" type="presParOf" srcId="{4E39A26F-A78C-402E-AF43-9CD1AD4C3E16}" destId="{A658BABD-B0C6-40CB-8EC5-0660055C2774}" srcOrd="0" destOrd="0" presId="urn:microsoft.com/office/officeart/2018/2/layout/IconCircleList"/>
    <dgm:cxn modelId="{ABBEC758-FD13-234B-93B0-72BCA5E41D1C}" type="presParOf" srcId="{A658BABD-B0C6-40CB-8EC5-0660055C2774}" destId="{6BD18088-1B8B-40F4-ADC6-E4543123C402}" srcOrd="0" destOrd="0" presId="urn:microsoft.com/office/officeart/2018/2/layout/IconCircleList"/>
    <dgm:cxn modelId="{616B7280-C2F7-C541-BC3B-69F5BB133E5E}" type="presParOf" srcId="{6BD18088-1B8B-40F4-ADC6-E4543123C402}" destId="{9A8052AB-7919-47EB-8CD3-202A1A74EB48}" srcOrd="0" destOrd="0" presId="urn:microsoft.com/office/officeart/2018/2/layout/IconCircleList"/>
    <dgm:cxn modelId="{727FAAD9-9FAF-B446-AB01-C43A901C502E}" type="presParOf" srcId="{6BD18088-1B8B-40F4-ADC6-E4543123C402}" destId="{CCEE45AA-8E81-448B-BF6D-3F0653ABADB0}" srcOrd="1" destOrd="0" presId="urn:microsoft.com/office/officeart/2018/2/layout/IconCircleList"/>
    <dgm:cxn modelId="{D5972DA4-C15D-6548-AD8C-237CD9884319}" type="presParOf" srcId="{6BD18088-1B8B-40F4-ADC6-E4543123C402}" destId="{1E01EA35-2A01-457B-9F34-2E4E3DE1DCE9}" srcOrd="2" destOrd="0" presId="urn:microsoft.com/office/officeart/2018/2/layout/IconCircleList"/>
    <dgm:cxn modelId="{F2AF1E4E-979F-6645-912C-2FFE97AC6EB2}" type="presParOf" srcId="{6BD18088-1B8B-40F4-ADC6-E4543123C402}" destId="{D874B296-D059-4B3C-9701-CE113B1951A7}" srcOrd="3" destOrd="0" presId="urn:microsoft.com/office/officeart/2018/2/layout/IconCircleList"/>
    <dgm:cxn modelId="{624640CF-99A9-374E-AA05-61CC50104F53}" type="presParOf" srcId="{A658BABD-B0C6-40CB-8EC5-0660055C2774}" destId="{E3DF0621-C888-4E4A-9A34-01C9475EB7FB}" srcOrd="1" destOrd="0" presId="urn:microsoft.com/office/officeart/2018/2/layout/IconCircleList"/>
    <dgm:cxn modelId="{7ABA3AB9-5387-5E41-BCA6-33C2E52D47BC}" type="presParOf" srcId="{A658BABD-B0C6-40CB-8EC5-0660055C2774}" destId="{F8E6E64A-0ACB-4BA2-A181-8DEEB5F9669C}" srcOrd="2" destOrd="0" presId="urn:microsoft.com/office/officeart/2018/2/layout/IconCircleList"/>
    <dgm:cxn modelId="{CA3A6B6E-E421-8F45-9806-8D4B94E1EB69}" type="presParOf" srcId="{F8E6E64A-0ACB-4BA2-A181-8DEEB5F9669C}" destId="{EC43AE17-DDC0-40D6-A115-1544757964B2}" srcOrd="0" destOrd="0" presId="urn:microsoft.com/office/officeart/2018/2/layout/IconCircleList"/>
    <dgm:cxn modelId="{2066C9A4-35D0-6A44-A7DF-EC8FB5DBC856}" type="presParOf" srcId="{F8E6E64A-0ACB-4BA2-A181-8DEEB5F9669C}" destId="{9BB66187-0F29-4E56-8A52-F173A309E827}" srcOrd="1" destOrd="0" presId="urn:microsoft.com/office/officeart/2018/2/layout/IconCircleList"/>
    <dgm:cxn modelId="{716AA5EB-A5F6-1246-968C-4B33637AE7FE}" type="presParOf" srcId="{F8E6E64A-0ACB-4BA2-A181-8DEEB5F9669C}" destId="{547E5605-709F-45E2-BBE5-5B3C41EB3C06}" srcOrd="2" destOrd="0" presId="urn:microsoft.com/office/officeart/2018/2/layout/IconCircleList"/>
    <dgm:cxn modelId="{80A6B4E7-0755-4645-A1FC-08EE4005105F}" type="presParOf" srcId="{F8E6E64A-0ACB-4BA2-A181-8DEEB5F9669C}" destId="{02CA04F7-FACE-4B79-AE70-1EF9436D41EB}" srcOrd="3" destOrd="0" presId="urn:microsoft.com/office/officeart/2018/2/layout/IconCircleList"/>
    <dgm:cxn modelId="{265A69F2-2693-0D40-A96C-6374C20A5308}" type="presParOf" srcId="{A658BABD-B0C6-40CB-8EC5-0660055C2774}" destId="{A11C9F2F-3E07-4613-8B17-DFF5BB777C7C}" srcOrd="3" destOrd="0" presId="urn:microsoft.com/office/officeart/2018/2/layout/IconCircleList"/>
    <dgm:cxn modelId="{F44C1BCA-83C4-FF4D-9FFA-AA13D1B82C52}" type="presParOf" srcId="{A658BABD-B0C6-40CB-8EC5-0660055C2774}" destId="{7E25480C-5F35-4931-A678-69E106B063DC}" srcOrd="4" destOrd="0" presId="urn:microsoft.com/office/officeart/2018/2/layout/IconCircleList"/>
    <dgm:cxn modelId="{F8F01187-CFFC-7048-93A9-D991CA5C9DA7}" type="presParOf" srcId="{7E25480C-5F35-4931-A678-69E106B063DC}" destId="{ACD99F49-A52F-49F4-BDF2-1C5A3DCC8AB6}" srcOrd="0" destOrd="0" presId="urn:microsoft.com/office/officeart/2018/2/layout/IconCircleList"/>
    <dgm:cxn modelId="{AFF0F171-369C-EC41-826D-177AF8B741D0}" type="presParOf" srcId="{7E25480C-5F35-4931-A678-69E106B063DC}" destId="{761B03F1-6861-4AA5-9BEB-06D4FD7B514A}" srcOrd="1" destOrd="0" presId="urn:microsoft.com/office/officeart/2018/2/layout/IconCircleList"/>
    <dgm:cxn modelId="{0EDBF92A-A639-FE49-A8EF-3B19EAF6B0C7}" type="presParOf" srcId="{7E25480C-5F35-4931-A678-69E106B063DC}" destId="{A162E52D-B03D-4402-9AD5-674E52E0A1A8}" srcOrd="2" destOrd="0" presId="urn:microsoft.com/office/officeart/2018/2/layout/IconCircleList"/>
    <dgm:cxn modelId="{EE87DA78-A85B-F541-9164-D463E28D5CD8}" type="presParOf" srcId="{7E25480C-5F35-4931-A678-69E106B063DC}" destId="{3C5FAD1C-1FBC-438C-991A-154FAC884CC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897DC8-82E1-4FC1-9D47-B237038CBC1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C923B1C-34AA-48B1-9AFF-D15F51CE9E39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/>
            <a:t>Background and Classification</a:t>
          </a:r>
          <a:endParaRPr lang="en-US" dirty="0"/>
        </a:p>
      </dgm:t>
    </dgm:pt>
    <dgm:pt modelId="{7FB5036A-0439-456B-B87A-E3631D3399A0}" type="parTrans" cxnId="{D102E40C-6F70-43D3-A86E-B13E27260CC1}">
      <dgm:prSet/>
      <dgm:spPr/>
      <dgm:t>
        <a:bodyPr/>
        <a:lstStyle/>
        <a:p>
          <a:endParaRPr lang="en-US"/>
        </a:p>
      </dgm:t>
    </dgm:pt>
    <dgm:pt modelId="{6FCA6F49-375F-4BBF-B8CF-7C9F2B43AEE2}" type="sibTrans" cxnId="{D102E40C-6F70-43D3-A86E-B13E27260C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FD5C9DD-1151-4B92-B8D1-2442B730FB7F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>
              <a:solidFill>
                <a:schemeClr val="tx1"/>
              </a:solidFill>
            </a:rPr>
            <a:t>Regression</a:t>
          </a:r>
          <a:endParaRPr lang="en-US" dirty="0">
            <a:solidFill>
              <a:schemeClr val="tx1"/>
            </a:solidFill>
          </a:endParaRPr>
        </a:p>
      </dgm:t>
    </dgm:pt>
    <dgm:pt modelId="{3BE8FF40-E9B7-48CE-AAC1-5AA1E501390D}" type="parTrans" cxnId="{552406D9-7D23-4C88-BB07-BC7992A46CFC}">
      <dgm:prSet/>
      <dgm:spPr/>
      <dgm:t>
        <a:bodyPr/>
        <a:lstStyle/>
        <a:p>
          <a:endParaRPr lang="en-US"/>
        </a:p>
      </dgm:t>
    </dgm:pt>
    <dgm:pt modelId="{38309939-960D-4DB0-B0D8-05D7970DDBEF}" type="sibTrans" cxnId="{552406D9-7D23-4C88-BB07-BC7992A46C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9EE7DF-0548-4948-A5B1-3A9359D208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FF0000"/>
              </a:solidFill>
            </a:rPr>
            <a:t>Binary Classification</a:t>
          </a:r>
        </a:p>
      </dgm:t>
    </dgm:pt>
    <dgm:pt modelId="{EB8C8739-0C6D-4025-ACAE-F3C3A35E3A06}" type="parTrans" cxnId="{D60BC3FF-DC67-4604-8F90-CBBBE6434805}">
      <dgm:prSet/>
      <dgm:spPr/>
      <dgm:t>
        <a:bodyPr/>
        <a:lstStyle/>
        <a:p>
          <a:endParaRPr lang="en-US"/>
        </a:p>
      </dgm:t>
    </dgm:pt>
    <dgm:pt modelId="{38289BF1-F068-4617-9155-05B6622372B8}" type="sibTrans" cxnId="{D60BC3FF-DC67-4604-8F90-CBBBE6434805}">
      <dgm:prSet/>
      <dgm:spPr/>
      <dgm:t>
        <a:bodyPr/>
        <a:lstStyle/>
        <a:p>
          <a:endParaRPr lang="en-US"/>
        </a:p>
      </dgm:t>
    </dgm:pt>
    <dgm:pt modelId="{4E39A26F-A78C-402E-AF43-9CD1AD4C3E16}" type="pres">
      <dgm:prSet presAssocID="{ED897DC8-82E1-4FC1-9D47-B237038CBC19}" presName="root" presStyleCnt="0">
        <dgm:presLayoutVars>
          <dgm:dir/>
          <dgm:resizeHandles val="exact"/>
        </dgm:presLayoutVars>
      </dgm:prSet>
      <dgm:spPr/>
    </dgm:pt>
    <dgm:pt modelId="{A658BABD-B0C6-40CB-8EC5-0660055C2774}" type="pres">
      <dgm:prSet presAssocID="{ED897DC8-82E1-4FC1-9D47-B237038CBC19}" presName="container" presStyleCnt="0">
        <dgm:presLayoutVars>
          <dgm:dir/>
          <dgm:resizeHandles val="exact"/>
        </dgm:presLayoutVars>
      </dgm:prSet>
      <dgm:spPr/>
    </dgm:pt>
    <dgm:pt modelId="{6BD18088-1B8B-40F4-ADC6-E4543123C402}" type="pres">
      <dgm:prSet presAssocID="{CC923B1C-34AA-48B1-9AFF-D15F51CE9E39}" presName="compNode" presStyleCnt="0"/>
      <dgm:spPr/>
    </dgm:pt>
    <dgm:pt modelId="{9A8052AB-7919-47EB-8CD3-202A1A74EB48}" type="pres">
      <dgm:prSet presAssocID="{CC923B1C-34AA-48B1-9AFF-D15F51CE9E39}" presName="iconBgRect" presStyleLbl="bgShp" presStyleIdx="0" presStyleCnt="3"/>
      <dgm:spPr/>
    </dgm:pt>
    <dgm:pt modelId="{CCEE45AA-8E81-448B-BF6D-3F0653ABADB0}" type="pres">
      <dgm:prSet presAssocID="{CC923B1C-34AA-48B1-9AFF-D15F51CE9E39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solidFill>
            <a:srgbClr val="FF0000">
              <a:alpha val="0"/>
            </a:srgbClr>
          </a:solidFill>
        </a:ln>
      </dgm:spPr>
    </dgm:pt>
    <dgm:pt modelId="{1E01EA35-2A01-457B-9F34-2E4E3DE1DCE9}" type="pres">
      <dgm:prSet presAssocID="{CC923B1C-34AA-48B1-9AFF-D15F51CE9E39}" presName="spaceRect" presStyleCnt="0"/>
      <dgm:spPr/>
    </dgm:pt>
    <dgm:pt modelId="{D874B296-D059-4B3C-9701-CE113B1951A7}" type="pres">
      <dgm:prSet presAssocID="{CC923B1C-34AA-48B1-9AFF-D15F51CE9E39}" presName="textRect" presStyleLbl="revTx" presStyleIdx="0" presStyleCnt="3">
        <dgm:presLayoutVars>
          <dgm:chMax val="1"/>
          <dgm:chPref val="1"/>
        </dgm:presLayoutVars>
      </dgm:prSet>
      <dgm:spPr/>
    </dgm:pt>
    <dgm:pt modelId="{E3DF0621-C888-4E4A-9A34-01C9475EB7FB}" type="pres">
      <dgm:prSet presAssocID="{6FCA6F49-375F-4BBF-B8CF-7C9F2B43AEE2}" presName="sibTrans" presStyleLbl="sibTrans2D1" presStyleIdx="0" presStyleCnt="0"/>
      <dgm:spPr/>
    </dgm:pt>
    <dgm:pt modelId="{F8E6E64A-0ACB-4BA2-A181-8DEEB5F9669C}" type="pres">
      <dgm:prSet presAssocID="{EFD5C9DD-1151-4B92-B8D1-2442B730FB7F}" presName="compNode" presStyleCnt="0"/>
      <dgm:spPr/>
    </dgm:pt>
    <dgm:pt modelId="{EC43AE17-DDC0-40D6-A115-1544757964B2}" type="pres">
      <dgm:prSet presAssocID="{EFD5C9DD-1151-4B92-B8D1-2442B730FB7F}" presName="iconBgRect" presStyleLbl="bgShp" presStyleIdx="1" presStyleCnt="3"/>
      <dgm:spPr/>
    </dgm:pt>
    <dgm:pt modelId="{9BB66187-0F29-4E56-8A52-F173A309E827}" type="pres">
      <dgm:prSet presAssocID="{EFD5C9DD-1151-4B92-B8D1-2442B730FB7F}" presName="iconRect" presStyleLbl="node1" presStyleIdx="1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已断开"/>
        </a:ext>
      </dgm:extLst>
    </dgm:pt>
    <dgm:pt modelId="{547E5605-709F-45E2-BBE5-5B3C41EB3C06}" type="pres">
      <dgm:prSet presAssocID="{EFD5C9DD-1151-4B92-B8D1-2442B730FB7F}" presName="spaceRect" presStyleCnt="0"/>
      <dgm:spPr/>
    </dgm:pt>
    <dgm:pt modelId="{02CA04F7-FACE-4B79-AE70-1EF9436D41EB}" type="pres">
      <dgm:prSet presAssocID="{EFD5C9DD-1151-4B92-B8D1-2442B730FB7F}" presName="textRect" presStyleLbl="revTx" presStyleIdx="1" presStyleCnt="3">
        <dgm:presLayoutVars>
          <dgm:chMax val="1"/>
          <dgm:chPref val="1"/>
        </dgm:presLayoutVars>
      </dgm:prSet>
      <dgm:spPr/>
    </dgm:pt>
    <dgm:pt modelId="{A11C9F2F-3E07-4613-8B17-DFF5BB777C7C}" type="pres">
      <dgm:prSet presAssocID="{38309939-960D-4DB0-B0D8-05D7970DDBEF}" presName="sibTrans" presStyleLbl="sibTrans2D1" presStyleIdx="0" presStyleCnt="0"/>
      <dgm:spPr/>
    </dgm:pt>
    <dgm:pt modelId="{7E25480C-5F35-4931-A678-69E106B063DC}" type="pres">
      <dgm:prSet presAssocID="{4F9EE7DF-0548-4948-A5B1-3A9359D208F9}" presName="compNode" presStyleCnt="0"/>
      <dgm:spPr/>
    </dgm:pt>
    <dgm:pt modelId="{ACD99F49-A52F-49F4-BDF2-1C5A3DCC8AB6}" type="pres">
      <dgm:prSet presAssocID="{4F9EE7DF-0548-4948-A5B1-3A9359D208F9}" presName="iconBgRect" presStyleLbl="bgShp" presStyleIdx="2" presStyleCnt="3"/>
      <dgm:spPr/>
    </dgm:pt>
    <dgm:pt modelId="{761B03F1-6861-4AA5-9BEB-06D4FD7B514A}" type="pres">
      <dgm:prSet presAssocID="{4F9EE7DF-0548-4948-A5B1-3A9359D208F9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数据库"/>
        </a:ext>
      </dgm:extLst>
    </dgm:pt>
    <dgm:pt modelId="{A162E52D-B03D-4402-9AD5-674E52E0A1A8}" type="pres">
      <dgm:prSet presAssocID="{4F9EE7DF-0548-4948-A5B1-3A9359D208F9}" presName="spaceRect" presStyleCnt="0"/>
      <dgm:spPr/>
    </dgm:pt>
    <dgm:pt modelId="{3C5FAD1C-1FBC-438C-991A-154FAC884CC8}" type="pres">
      <dgm:prSet presAssocID="{4F9EE7DF-0548-4948-A5B1-3A9359D208F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E55880A-A89B-5648-9826-3F7BE43E4CC0}" type="presOf" srcId="{EFD5C9DD-1151-4B92-B8D1-2442B730FB7F}" destId="{02CA04F7-FACE-4B79-AE70-1EF9436D41EB}" srcOrd="0" destOrd="0" presId="urn:microsoft.com/office/officeart/2018/2/layout/IconCircleList"/>
    <dgm:cxn modelId="{D102E40C-6F70-43D3-A86E-B13E27260CC1}" srcId="{ED897DC8-82E1-4FC1-9D47-B237038CBC19}" destId="{CC923B1C-34AA-48B1-9AFF-D15F51CE9E39}" srcOrd="0" destOrd="0" parTransId="{7FB5036A-0439-456B-B87A-E3631D3399A0}" sibTransId="{6FCA6F49-375F-4BBF-B8CF-7C9F2B43AEE2}"/>
    <dgm:cxn modelId="{74A1BC38-7054-9948-99C8-4B7EBA737E7F}" type="presOf" srcId="{38309939-960D-4DB0-B0D8-05D7970DDBEF}" destId="{A11C9F2F-3E07-4613-8B17-DFF5BB777C7C}" srcOrd="0" destOrd="0" presId="urn:microsoft.com/office/officeart/2018/2/layout/IconCircleList"/>
    <dgm:cxn modelId="{6A9ECE68-6222-0D40-B620-40483CC0C3B0}" type="presOf" srcId="{ED897DC8-82E1-4FC1-9D47-B237038CBC19}" destId="{4E39A26F-A78C-402E-AF43-9CD1AD4C3E16}" srcOrd="0" destOrd="0" presId="urn:microsoft.com/office/officeart/2018/2/layout/IconCircleList"/>
    <dgm:cxn modelId="{CCF0AE7D-7108-F14C-BC4E-977B2994A53D}" type="presOf" srcId="{CC923B1C-34AA-48B1-9AFF-D15F51CE9E39}" destId="{D874B296-D059-4B3C-9701-CE113B1951A7}" srcOrd="0" destOrd="0" presId="urn:microsoft.com/office/officeart/2018/2/layout/IconCircleList"/>
    <dgm:cxn modelId="{87E128C1-026A-A74E-AAA8-DAD43405482A}" type="presOf" srcId="{6FCA6F49-375F-4BBF-B8CF-7C9F2B43AEE2}" destId="{E3DF0621-C888-4E4A-9A34-01C9475EB7FB}" srcOrd="0" destOrd="0" presId="urn:microsoft.com/office/officeart/2018/2/layout/IconCircleList"/>
    <dgm:cxn modelId="{552406D9-7D23-4C88-BB07-BC7992A46CFC}" srcId="{ED897DC8-82E1-4FC1-9D47-B237038CBC19}" destId="{EFD5C9DD-1151-4B92-B8D1-2442B730FB7F}" srcOrd="1" destOrd="0" parTransId="{3BE8FF40-E9B7-48CE-AAC1-5AA1E501390D}" sibTransId="{38309939-960D-4DB0-B0D8-05D7970DDBEF}"/>
    <dgm:cxn modelId="{ABC726EB-EE0E-6248-A4B1-6467A3CDE1E9}" type="presOf" srcId="{4F9EE7DF-0548-4948-A5B1-3A9359D208F9}" destId="{3C5FAD1C-1FBC-438C-991A-154FAC884CC8}" srcOrd="0" destOrd="0" presId="urn:microsoft.com/office/officeart/2018/2/layout/IconCircleList"/>
    <dgm:cxn modelId="{D60BC3FF-DC67-4604-8F90-CBBBE6434805}" srcId="{ED897DC8-82E1-4FC1-9D47-B237038CBC19}" destId="{4F9EE7DF-0548-4948-A5B1-3A9359D208F9}" srcOrd="2" destOrd="0" parTransId="{EB8C8739-0C6D-4025-ACAE-F3C3A35E3A06}" sibTransId="{38289BF1-F068-4617-9155-05B6622372B8}"/>
    <dgm:cxn modelId="{8D67DA92-F360-DD44-A81B-5C596B7DAD5E}" type="presParOf" srcId="{4E39A26F-A78C-402E-AF43-9CD1AD4C3E16}" destId="{A658BABD-B0C6-40CB-8EC5-0660055C2774}" srcOrd="0" destOrd="0" presId="urn:microsoft.com/office/officeart/2018/2/layout/IconCircleList"/>
    <dgm:cxn modelId="{ABBEC758-FD13-234B-93B0-72BCA5E41D1C}" type="presParOf" srcId="{A658BABD-B0C6-40CB-8EC5-0660055C2774}" destId="{6BD18088-1B8B-40F4-ADC6-E4543123C402}" srcOrd="0" destOrd="0" presId="urn:microsoft.com/office/officeart/2018/2/layout/IconCircleList"/>
    <dgm:cxn modelId="{616B7280-C2F7-C541-BC3B-69F5BB133E5E}" type="presParOf" srcId="{6BD18088-1B8B-40F4-ADC6-E4543123C402}" destId="{9A8052AB-7919-47EB-8CD3-202A1A74EB48}" srcOrd="0" destOrd="0" presId="urn:microsoft.com/office/officeart/2018/2/layout/IconCircleList"/>
    <dgm:cxn modelId="{727FAAD9-9FAF-B446-AB01-C43A901C502E}" type="presParOf" srcId="{6BD18088-1B8B-40F4-ADC6-E4543123C402}" destId="{CCEE45AA-8E81-448B-BF6D-3F0653ABADB0}" srcOrd="1" destOrd="0" presId="urn:microsoft.com/office/officeart/2018/2/layout/IconCircleList"/>
    <dgm:cxn modelId="{D5972DA4-C15D-6548-AD8C-237CD9884319}" type="presParOf" srcId="{6BD18088-1B8B-40F4-ADC6-E4543123C402}" destId="{1E01EA35-2A01-457B-9F34-2E4E3DE1DCE9}" srcOrd="2" destOrd="0" presId="urn:microsoft.com/office/officeart/2018/2/layout/IconCircleList"/>
    <dgm:cxn modelId="{F2AF1E4E-979F-6645-912C-2FFE97AC6EB2}" type="presParOf" srcId="{6BD18088-1B8B-40F4-ADC6-E4543123C402}" destId="{D874B296-D059-4B3C-9701-CE113B1951A7}" srcOrd="3" destOrd="0" presId="urn:microsoft.com/office/officeart/2018/2/layout/IconCircleList"/>
    <dgm:cxn modelId="{624640CF-99A9-374E-AA05-61CC50104F53}" type="presParOf" srcId="{A658BABD-B0C6-40CB-8EC5-0660055C2774}" destId="{E3DF0621-C888-4E4A-9A34-01C9475EB7FB}" srcOrd="1" destOrd="0" presId="urn:microsoft.com/office/officeart/2018/2/layout/IconCircleList"/>
    <dgm:cxn modelId="{7ABA3AB9-5387-5E41-BCA6-33C2E52D47BC}" type="presParOf" srcId="{A658BABD-B0C6-40CB-8EC5-0660055C2774}" destId="{F8E6E64A-0ACB-4BA2-A181-8DEEB5F9669C}" srcOrd="2" destOrd="0" presId="urn:microsoft.com/office/officeart/2018/2/layout/IconCircleList"/>
    <dgm:cxn modelId="{CA3A6B6E-E421-8F45-9806-8D4B94E1EB69}" type="presParOf" srcId="{F8E6E64A-0ACB-4BA2-A181-8DEEB5F9669C}" destId="{EC43AE17-DDC0-40D6-A115-1544757964B2}" srcOrd="0" destOrd="0" presId="urn:microsoft.com/office/officeart/2018/2/layout/IconCircleList"/>
    <dgm:cxn modelId="{2066C9A4-35D0-6A44-A7DF-EC8FB5DBC856}" type="presParOf" srcId="{F8E6E64A-0ACB-4BA2-A181-8DEEB5F9669C}" destId="{9BB66187-0F29-4E56-8A52-F173A309E827}" srcOrd="1" destOrd="0" presId="urn:microsoft.com/office/officeart/2018/2/layout/IconCircleList"/>
    <dgm:cxn modelId="{716AA5EB-A5F6-1246-968C-4B33637AE7FE}" type="presParOf" srcId="{F8E6E64A-0ACB-4BA2-A181-8DEEB5F9669C}" destId="{547E5605-709F-45E2-BBE5-5B3C41EB3C06}" srcOrd="2" destOrd="0" presId="urn:microsoft.com/office/officeart/2018/2/layout/IconCircleList"/>
    <dgm:cxn modelId="{80A6B4E7-0755-4645-A1FC-08EE4005105F}" type="presParOf" srcId="{F8E6E64A-0ACB-4BA2-A181-8DEEB5F9669C}" destId="{02CA04F7-FACE-4B79-AE70-1EF9436D41EB}" srcOrd="3" destOrd="0" presId="urn:microsoft.com/office/officeart/2018/2/layout/IconCircleList"/>
    <dgm:cxn modelId="{265A69F2-2693-0D40-A96C-6374C20A5308}" type="presParOf" srcId="{A658BABD-B0C6-40CB-8EC5-0660055C2774}" destId="{A11C9F2F-3E07-4613-8B17-DFF5BB777C7C}" srcOrd="3" destOrd="0" presId="urn:microsoft.com/office/officeart/2018/2/layout/IconCircleList"/>
    <dgm:cxn modelId="{F44C1BCA-83C4-FF4D-9FFA-AA13D1B82C52}" type="presParOf" srcId="{A658BABD-B0C6-40CB-8EC5-0660055C2774}" destId="{7E25480C-5F35-4931-A678-69E106B063DC}" srcOrd="4" destOrd="0" presId="urn:microsoft.com/office/officeart/2018/2/layout/IconCircleList"/>
    <dgm:cxn modelId="{F8F01187-CFFC-7048-93A9-D991CA5C9DA7}" type="presParOf" srcId="{7E25480C-5F35-4931-A678-69E106B063DC}" destId="{ACD99F49-A52F-49F4-BDF2-1C5A3DCC8AB6}" srcOrd="0" destOrd="0" presId="urn:microsoft.com/office/officeart/2018/2/layout/IconCircleList"/>
    <dgm:cxn modelId="{AFF0F171-369C-EC41-826D-177AF8B741D0}" type="presParOf" srcId="{7E25480C-5F35-4931-A678-69E106B063DC}" destId="{761B03F1-6861-4AA5-9BEB-06D4FD7B514A}" srcOrd="1" destOrd="0" presId="urn:microsoft.com/office/officeart/2018/2/layout/IconCircleList"/>
    <dgm:cxn modelId="{0EDBF92A-A639-FE49-A8EF-3B19EAF6B0C7}" type="presParOf" srcId="{7E25480C-5F35-4931-A678-69E106B063DC}" destId="{A162E52D-B03D-4402-9AD5-674E52E0A1A8}" srcOrd="2" destOrd="0" presId="urn:microsoft.com/office/officeart/2018/2/layout/IconCircleList"/>
    <dgm:cxn modelId="{EE87DA78-A85B-F541-9164-D463E28D5CD8}" type="presParOf" srcId="{7E25480C-5F35-4931-A678-69E106B063DC}" destId="{3C5FAD1C-1FBC-438C-991A-154FAC884CC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8052AB-7919-47EB-8CD3-202A1A74EB48}">
      <dsp:nvSpPr>
        <dsp:cNvPr id="0" name=""/>
        <dsp:cNvSpPr/>
      </dsp:nvSpPr>
      <dsp:spPr>
        <a:xfrm>
          <a:off x="42472" y="1524360"/>
          <a:ext cx="892533" cy="8925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EE45AA-8E81-448B-BF6D-3F0653ABADB0}">
      <dsp:nvSpPr>
        <dsp:cNvPr id="0" name=""/>
        <dsp:cNvSpPr/>
      </dsp:nvSpPr>
      <dsp:spPr>
        <a:xfrm>
          <a:off x="229904" y="1711792"/>
          <a:ext cx="517669" cy="51766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rgbClr val="FF0000">
              <a:alpha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4B296-D059-4B3C-9701-CE113B1951A7}">
      <dsp:nvSpPr>
        <dsp:cNvPr id="0" name=""/>
        <dsp:cNvSpPr/>
      </dsp:nvSpPr>
      <dsp:spPr>
        <a:xfrm>
          <a:off x="1126263" y="1524360"/>
          <a:ext cx="2103828" cy="89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kern="1200" dirty="0"/>
            <a:t>Background and Classification</a:t>
          </a:r>
          <a:endParaRPr lang="en-US" sz="2400" kern="1200" dirty="0"/>
        </a:p>
      </dsp:txBody>
      <dsp:txXfrm>
        <a:off x="1126263" y="1524360"/>
        <a:ext cx="2103828" cy="892533"/>
      </dsp:txXfrm>
    </dsp:sp>
    <dsp:sp modelId="{EC43AE17-DDC0-40D6-A115-1544757964B2}">
      <dsp:nvSpPr>
        <dsp:cNvPr id="0" name=""/>
        <dsp:cNvSpPr/>
      </dsp:nvSpPr>
      <dsp:spPr>
        <a:xfrm>
          <a:off x="3596668" y="1524360"/>
          <a:ext cx="892533" cy="8925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66187-0F29-4E56-8A52-F173A309E827}">
      <dsp:nvSpPr>
        <dsp:cNvPr id="0" name=""/>
        <dsp:cNvSpPr/>
      </dsp:nvSpPr>
      <dsp:spPr>
        <a:xfrm>
          <a:off x="3784100" y="1711792"/>
          <a:ext cx="517669" cy="51766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A04F7-FACE-4B79-AE70-1EF9436D41EB}">
      <dsp:nvSpPr>
        <dsp:cNvPr id="0" name=""/>
        <dsp:cNvSpPr/>
      </dsp:nvSpPr>
      <dsp:spPr>
        <a:xfrm>
          <a:off x="4680458" y="1524360"/>
          <a:ext cx="2103828" cy="89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kern="1200" dirty="0"/>
            <a:t>Regression</a:t>
          </a:r>
          <a:endParaRPr lang="en-US" sz="2400" kern="1200" dirty="0"/>
        </a:p>
      </dsp:txBody>
      <dsp:txXfrm>
        <a:off x="4680458" y="1524360"/>
        <a:ext cx="2103828" cy="892533"/>
      </dsp:txXfrm>
    </dsp:sp>
    <dsp:sp modelId="{ACD99F49-A52F-49F4-BDF2-1C5A3DCC8AB6}">
      <dsp:nvSpPr>
        <dsp:cNvPr id="0" name=""/>
        <dsp:cNvSpPr/>
      </dsp:nvSpPr>
      <dsp:spPr>
        <a:xfrm>
          <a:off x="7150863" y="1524360"/>
          <a:ext cx="892533" cy="8925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B03F1-6861-4AA5-9BEB-06D4FD7B514A}">
      <dsp:nvSpPr>
        <dsp:cNvPr id="0" name=""/>
        <dsp:cNvSpPr/>
      </dsp:nvSpPr>
      <dsp:spPr>
        <a:xfrm>
          <a:off x="7338296" y="1711792"/>
          <a:ext cx="517669" cy="517669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FAD1C-1FBC-438C-991A-154FAC884CC8}">
      <dsp:nvSpPr>
        <dsp:cNvPr id="0" name=""/>
        <dsp:cNvSpPr/>
      </dsp:nvSpPr>
      <dsp:spPr>
        <a:xfrm>
          <a:off x="8234654" y="1524360"/>
          <a:ext cx="2103828" cy="89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Binary Classification</a:t>
          </a:r>
        </a:p>
      </dsp:txBody>
      <dsp:txXfrm>
        <a:off x="8234654" y="1524360"/>
        <a:ext cx="2103828" cy="8925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8052AB-7919-47EB-8CD3-202A1A74EB48}">
      <dsp:nvSpPr>
        <dsp:cNvPr id="0" name=""/>
        <dsp:cNvSpPr/>
      </dsp:nvSpPr>
      <dsp:spPr>
        <a:xfrm>
          <a:off x="42472" y="1524360"/>
          <a:ext cx="892533" cy="8925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EE45AA-8E81-448B-BF6D-3F0653ABADB0}">
      <dsp:nvSpPr>
        <dsp:cNvPr id="0" name=""/>
        <dsp:cNvSpPr/>
      </dsp:nvSpPr>
      <dsp:spPr>
        <a:xfrm>
          <a:off x="229904" y="1711792"/>
          <a:ext cx="517669" cy="51766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rgbClr val="FF0000">
              <a:alpha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4B296-D059-4B3C-9701-CE113B1951A7}">
      <dsp:nvSpPr>
        <dsp:cNvPr id="0" name=""/>
        <dsp:cNvSpPr/>
      </dsp:nvSpPr>
      <dsp:spPr>
        <a:xfrm>
          <a:off x="1126263" y="1524360"/>
          <a:ext cx="2103828" cy="89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kern="1200" dirty="0"/>
            <a:t>Background and Classification</a:t>
          </a:r>
          <a:endParaRPr lang="en-US" sz="2400" kern="1200" dirty="0"/>
        </a:p>
      </dsp:txBody>
      <dsp:txXfrm>
        <a:off x="1126263" y="1524360"/>
        <a:ext cx="2103828" cy="892533"/>
      </dsp:txXfrm>
    </dsp:sp>
    <dsp:sp modelId="{EC43AE17-DDC0-40D6-A115-1544757964B2}">
      <dsp:nvSpPr>
        <dsp:cNvPr id="0" name=""/>
        <dsp:cNvSpPr/>
      </dsp:nvSpPr>
      <dsp:spPr>
        <a:xfrm>
          <a:off x="3596668" y="1524360"/>
          <a:ext cx="892533" cy="8925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66187-0F29-4E56-8A52-F173A309E827}">
      <dsp:nvSpPr>
        <dsp:cNvPr id="0" name=""/>
        <dsp:cNvSpPr/>
      </dsp:nvSpPr>
      <dsp:spPr>
        <a:xfrm>
          <a:off x="3784100" y="1711792"/>
          <a:ext cx="517669" cy="51766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A04F7-FACE-4B79-AE70-1EF9436D41EB}">
      <dsp:nvSpPr>
        <dsp:cNvPr id="0" name=""/>
        <dsp:cNvSpPr/>
      </dsp:nvSpPr>
      <dsp:spPr>
        <a:xfrm>
          <a:off x="4680458" y="1524360"/>
          <a:ext cx="2103828" cy="89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kern="1200" dirty="0">
              <a:solidFill>
                <a:srgbClr val="FF0000"/>
              </a:solidFill>
            </a:rPr>
            <a:t>Regression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4680458" y="1524360"/>
        <a:ext cx="2103828" cy="892533"/>
      </dsp:txXfrm>
    </dsp:sp>
    <dsp:sp modelId="{ACD99F49-A52F-49F4-BDF2-1C5A3DCC8AB6}">
      <dsp:nvSpPr>
        <dsp:cNvPr id="0" name=""/>
        <dsp:cNvSpPr/>
      </dsp:nvSpPr>
      <dsp:spPr>
        <a:xfrm>
          <a:off x="7150863" y="1524360"/>
          <a:ext cx="892533" cy="8925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B03F1-6861-4AA5-9BEB-06D4FD7B514A}">
      <dsp:nvSpPr>
        <dsp:cNvPr id="0" name=""/>
        <dsp:cNvSpPr/>
      </dsp:nvSpPr>
      <dsp:spPr>
        <a:xfrm>
          <a:off x="7338296" y="1711792"/>
          <a:ext cx="517669" cy="517669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FAD1C-1FBC-438C-991A-154FAC884CC8}">
      <dsp:nvSpPr>
        <dsp:cNvPr id="0" name=""/>
        <dsp:cNvSpPr/>
      </dsp:nvSpPr>
      <dsp:spPr>
        <a:xfrm>
          <a:off x="8234654" y="1524360"/>
          <a:ext cx="2103828" cy="89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Binary Classification</a:t>
          </a:r>
        </a:p>
      </dsp:txBody>
      <dsp:txXfrm>
        <a:off x="8234654" y="1524360"/>
        <a:ext cx="2103828" cy="8925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8052AB-7919-47EB-8CD3-202A1A74EB48}">
      <dsp:nvSpPr>
        <dsp:cNvPr id="0" name=""/>
        <dsp:cNvSpPr/>
      </dsp:nvSpPr>
      <dsp:spPr>
        <a:xfrm>
          <a:off x="42472" y="1524360"/>
          <a:ext cx="892533" cy="8925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EE45AA-8E81-448B-BF6D-3F0653ABADB0}">
      <dsp:nvSpPr>
        <dsp:cNvPr id="0" name=""/>
        <dsp:cNvSpPr/>
      </dsp:nvSpPr>
      <dsp:spPr>
        <a:xfrm>
          <a:off x="229904" y="1711792"/>
          <a:ext cx="517669" cy="51766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rgbClr val="FF0000">
              <a:alpha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4B296-D059-4B3C-9701-CE113B1951A7}">
      <dsp:nvSpPr>
        <dsp:cNvPr id="0" name=""/>
        <dsp:cNvSpPr/>
      </dsp:nvSpPr>
      <dsp:spPr>
        <a:xfrm>
          <a:off x="1126263" y="1524360"/>
          <a:ext cx="2103828" cy="89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kern="1200" dirty="0"/>
            <a:t>Background and Classification</a:t>
          </a:r>
          <a:endParaRPr lang="en-US" sz="2400" kern="1200" dirty="0"/>
        </a:p>
      </dsp:txBody>
      <dsp:txXfrm>
        <a:off x="1126263" y="1524360"/>
        <a:ext cx="2103828" cy="892533"/>
      </dsp:txXfrm>
    </dsp:sp>
    <dsp:sp modelId="{EC43AE17-DDC0-40D6-A115-1544757964B2}">
      <dsp:nvSpPr>
        <dsp:cNvPr id="0" name=""/>
        <dsp:cNvSpPr/>
      </dsp:nvSpPr>
      <dsp:spPr>
        <a:xfrm>
          <a:off x="3596668" y="1524360"/>
          <a:ext cx="892533" cy="8925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66187-0F29-4E56-8A52-F173A309E827}">
      <dsp:nvSpPr>
        <dsp:cNvPr id="0" name=""/>
        <dsp:cNvSpPr/>
      </dsp:nvSpPr>
      <dsp:spPr>
        <a:xfrm>
          <a:off x="3784100" y="1711792"/>
          <a:ext cx="517669" cy="51766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A04F7-FACE-4B79-AE70-1EF9436D41EB}">
      <dsp:nvSpPr>
        <dsp:cNvPr id="0" name=""/>
        <dsp:cNvSpPr/>
      </dsp:nvSpPr>
      <dsp:spPr>
        <a:xfrm>
          <a:off x="4680458" y="1524360"/>
          <a:ext cx="2103828" cy="89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400" kern="1200" dirty="0">
              <a:solidFill>
                <a:schemeClr val="tx1"/>
              </a:solidFill>
            </a:rPr>
            <a:t>Regression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4680458" y="1524360"/>
        <a:ext cx="2103828" cy="892533"/>
      </dsp:txXfrm>
    </dsp:sp>
    <dsp:sp modelId="{ACD99F49-A52F-49F4-BDF2-1C5A3DCC8AB6}">
      <dsp:nvSpPr>
        <dsp:cNvPr id="0" name=""/>
        <dsp:cNvSpPr/>
      </dsp:nvSpPr>
      <dsp:spPr>
        <a:xfrm>
          <a:off x="7150863" y="1524360"/>
          <a:ext cx="892533" cy="8925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B03F1-6861-4AA5-9BEB-06D4FD7B514A}">
      <dsp:nvSpPr>
        <dsp:cNvPr id="0" name=""/>
        <dsp:cNvSpPr/>
      </dsp:nvSpPr>
      <dsp:spPr>
        <a:xfrm>
          <a:off x="7338296" y="1711792"/>
          <a:ext cx="517669" cy="517669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FAD1C-1FBC-438C-991A-154FAC884CC8}">
      <dsp:nvSpPr>
        <dsp:cNvPr id="0" name=""/>
        <dsp:cNvSpPr/>
      </dsp:nvSpPr>
      <dsp:spPr>
        <a:xfrm>
          <a:off x="8234654" y="1524360"/>
          <a:ext cx="2103828" cy="89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F0000"/>
              </a:solidFill>
            </a:rPr>
            <a:t>Binary Classification</a:t>
          </a:r>
        </a:p>
      </dsp:txBody>
      <dsp:txXfrm>
        <a:off x="8234654" y="1524360"/>
        <a:ext cx="2103828" cy="8925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320F2-8DDF-7441-AC30-C7F64D304C23}" type="datetimeFigureOut">
              <a:rPr kumimoji="1" lang="zh-CN" altLang="en-US" smtClean="0"/>
              <a:t>2023/3/1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DF059-263D-6141-9116-234C5C7E7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070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封面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4689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7591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1015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5935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8414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1813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3720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6183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7189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8524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7574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1938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8571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0454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7509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04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8441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90580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50589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66722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8060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561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60397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39826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35386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28830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16850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2570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5089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85728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37414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00610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4809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28379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08482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1328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83453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25115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21841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16994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29827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04076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22624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4066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74665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11876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尾页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24767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尾页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51947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尾页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1618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9684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6064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040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6293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25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55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40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27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27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02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46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88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015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1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8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36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618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2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160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835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866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528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197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203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4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27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229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07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361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2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61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0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36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3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14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5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F793C1-4AE8-46DE-A291-6FC92ECFF01F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69020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F886FD-D7F9-47C6-94F2-5708763621CB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1720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>
            <a:extLst>
              <a:ext uri="{FF2B5EF4-FFF2-40B4-BE49-F238E27FC236}">
                <a16:creationId xmlns:a16="http://schemas.microsoft.com/office/drawing/2014/main" id="{7D25CF06-0BE9-4827-BB67-D47A824E4072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784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.png"/><Relationship Id="rId5" Type="http://schemas.openxmlformats.org/officeDocument/2006/relationships/image" Target="../media/image14.tiff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3.08823" TargetMode="Externa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3.08823" TargetMode="Externa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9.tiff"/><Relationship Id="rId4" Type="http://schemas.openxmlformats.org/officeDocument/2006/relationships/hyperlink" Target="https://arxiv.org/abs/1803.08823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png"/><Relationship Id="rId5" Type="http://schemas.openxmlformats.org/officeDocument/2006/relationships/hyperlink" Target="https://arxiv.org/abs/1803.08823" TargetMode="Externa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5" Type="http://schemas.openxmlformats.org/officeDocument/2006/relationships/image" Target="../media/image25.tiff"/><Relationship Id="rId10" Type="http://schemas.openxmlformats.org/officeDocument/2006/relationships/hyperlink" Target="https://arxiv.org/abs/1803.08823" TargetMode="External"/><Relationship Id="rId4" Type="http://schemas.openxmlformats.org/officeDocument/2006/relationships/image" Target="../media/image24.tiff"/><Relationship Id="rId9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arxiv.org/abs/1803.08823" TargetMode="External"/><Relationship Id="rId4" Type="http://schemas.openxmlformats.org/officeDocument/2006/relationships/image" Target="../media/image26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arxiv.org/abs/1803.08823" TargetMode="Externa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tif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.png"/><Relationship Id="rId11" Type="http://schemas.openxmlformats.org/officeDocument/2006/relationships/image" Target="../media/image37.png"/><Relationship Id="rId5" Type="http://schemas.openxmlformats.org/officeDocument/2006/relationships/image" Target="../media/image28.tiff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8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1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8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4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4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20.png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7.tiff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4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9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9584A5-9B7C-4C5E-95D7-49F91CDA8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5746" y="1710259"/>
            <a:ext cx="10221208" cy="126545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Machine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Basics</a:t>
            </a:r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0C4D846-0FD0-49F8-A42D-713CEE8647DD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3044EF65-EFEC-44DD-BF52-041C06B517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5C04AF0-AC52-4490-8DE8-46CAB761AE5F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56F57F25-1C7F-7C42-9D21-40AC11CA1E5B}"/>
              </a:ext>
            </a:extLst>
          </p:cNvPr>
          <p:cNvSpPr txBox="1">
            <a:spLocks/>
          </p:cNvSpPr>
          <p:nvPr/>
        </p:nvSpPr>
        <p:spPr>
          <a:xfrm>
            <a:off x="4701263" y="3495566"/>
            <a:ext cx="8045373" cy="1641475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张江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北京师范大学系统科学学院教授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集智俱乐部、集智学园创始人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集智研究中心理事长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1026" name="Picture 2" descr="10 Companies Using Machine Learning in Cool Ways">
            <a:extLst>
              <a:ext uri="{FF2B5EF4-FFF2-40B4-BE49-F238E27FC236}">
                <a16:creationId xmlns:a16="http://schemas.microsoft.com/office/drawing/2014/main" id="{A775AB26-032D-4FCD-1DE1-BBEF7F44F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5342"/>
            <a:ext cx="6263292" cy="448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416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968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 descr="10 Companies Using Machine Learning in Cool Ways">
            <a:extLst>
              <a:ext uri="{FF2B5EF4-FFF2-40B4-BE49-F238E27FC236}">
                <a16:creationId xmlns:a16="http://schemas.microsoft.com/office/drawing/2014/main" id="{A267F9D7-EDDB-64F7-3501-5BB8D86F7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949" y="1509181"/>
            <a:ext cx="6263292" cy="448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384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968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CC9AC96-426E-D30E-0C48-B5217090D88E}"/>
              </a:ext>
            </a:extLst>
          </p:cNvPr>
          <p:cNvGrpSpPr/>
          <p:nvPr/>
        </p:nvGrpSpPr>
        <p:grpSpPr>
          <a:xfrm>
            <a:off x="963828" y="1307063"/>
            <a:ext cx="9015059" cy="4731476"/>
            <a:chOff x="181192" y="1404661"/>
            <a:chExt cx="10296131" cy="5846878"/>
          </a:xfrm>
        </p:grpSpPr>
        <p:cxnSp>
          <p:nvCxnSpPr>
            <p:cNvPr id="2" name="直线箭头连接符 1">
              <a:extLst>
                <a:ext uri="{FF2B5EF4-FFF2-40B4-BE49-F238E27FC236}">
                  <a16:creationId xmlns:a16="http://schemas.microsoft.com/office/drawing/2014/main" id="{39F97A04-30C8-9A7E-B0D3-DD1FC58397BD}"/>
                </a:ext>
              </a:extLst>
            </p:cNvPr>
            <p:cNvCxnSpPr/>
            <p:nvPr/>
          </p:nvCxnSpPr>
          <p:spPr>
            <a:xfrm flipV="1">
              <a:off x="1538222" y="6222695"/>
              <a:ext cx="8939101" cy="57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线箭头连接符 2">
              <a:extLst>
                <a:ext uri="{FF2B5EF4-FFF2-40B4-BE49-F238E27FC236}">
                  <a16:creationId xmlns:a16="http://schemas.microsoft.com/office/drawing/2014/main" id="{9A81D11E-3F05-8F1D-8C41-7C087F731ABC}"/>
                </a:ext>
              </a:extLst>
            </p:cNvPr>
            <p:cNvCxnSpPr/>
            <p:nvPr/>
          </p:nvCxnSpPr>
          <p:spPr>
            <a:xfrm flipV="1">
              <a:off x="2213447" y="1404661"/>
              <a:ext cx="1" cy="5234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A07EF04-AF7F-FC6F-111E-EA2D8A79BC07}"/>
                </a:ext>
              </a:extLst>
            </p:cNvPr>
            <p:cNvSpPr txBox="1"/>
            <p:nvPr/>
          </p:nvSpPr>
          <p:spPr>
            <a:xfrm>
              <a:off x="181192" y="1439293"/>
              <a:ext cx="2353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/>
                <a:t>Label/No Label</a:t>
              </a:r>
              <a:endParaRPr kumimoji="1" lang="zh-CN" altLang="en-US" sz="2400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9C9DBA2-95F5-0BB8-3880-68200AF0523A}"/>
                </a:ext>
              </a:extLst>
            </p:cNvPr>
            <p:cNvSpPr txBox="1"/>
            <p:nvPr/>
          </p:nvSpPr>
          <p:spPr>
            <a:xfrm>
              <a:off x="1543180" y="4963630"/>
              <a:ext cx="1693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/>
                <a:t>No</a:t>
              </a:r>
              <a:endParaRPr kumimoji="1" lang="zh-CN" altLang="en-US" sz="2400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9D4BA45-E968-38CE-24E8-0906579A8098}"/>
                </a:ext>
              </a:extLst>
            </p:cNvPr>
            <p:cNvSpPr txBox="1"/>
            <p:nvPr/>
          </p:nvSpPr>
          <p:spPr>
            <a:xfrm>
              <a:off x="1512007" y="2615572"/>
              <a:ext cx="1693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/>
                <a:t>Yes</a:t>
              </a:r>
              <a:endParaRPr kumimoji="1" lang="zh-CN" altLang="en-US" sz="2400" dirty="0"/>
            </a:p>
          </p:txBody>
        </p: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4FDD5E48-3941-8B5D-F648-3F231289CC56}"/>
                </a:ext>
              </a:extLst>
            </p:cNvPr>
            <p:cNvCxnSpPr/>
            <p:nvPr/>
          </p:nvCxnSpPr>
          <p:spPr>
            <a:xfrm>
              <a:off x="2213447" y="4044801"/>
              <a:ext cx="766207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D91AED99-9BAC-4797-BC40-14986E6B23CB}"/>
                </a:ext>
              </a:extLst>
            </p:cNvPr>
            <p:cNvCxnSpPr/>
            <p:nvPr/>
          </p:nvCxnSpPr>
          <p:spPr>
            <a:xfrm>
              <a:off x="5915639" y="1433508"/>
              <a:ext cx="44883" cy="47760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6AF16DB-3259-AED6-4BF9-5F694E799AE7}"/>
                </a:ext>
              </a:extLst>
            </p:cNvPr>
            <p:cNvSpPr txBox="1"/>
            <p:nvPr/>
          </p:nvSpPr>
          <p:spPr>
            <a:xfrm>
              <a:off x="7861947" y="6718245"/>
              <a:ext cx="1693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/>
                <a:t>Big</a:t>
              </a:r>
              <a:endParaRPr kumimoji="1" lang="zh-CN" altLang="en-US" sz="2400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FC51D47-7EAF-BBF6-2832-6C2C97AC15C9}"/>
                </a:ext>
              </a:extLst>
            </p:cNvPr>
            <p:cNvSpPr txBox="1"/>
            <p:nvPr/>
          </p:nvSpPr>
          <p:spPr>
            <a:xfrm>
              <a:off x="3727510" y="6789874"/>
              <a:ext cx="16939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/>
                <a:t>Small</a:t>
              </a:r>
              <a:endParaRPr kumimoji="1" lang="zh-CN" altLang="en-US" sz="2400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EC5CFCE-E65D-8E23-AB44-730899A59C40}"/>
                </a:ext>
              </a:extLst>
            </p:cNvPr>
            <p:cNvSpPr txBox="1"/>
            <p:nvPr/>
          </p:nvSpPr>
          <p:spPr>
            <a:xfrm>
              <a:off x="6957780" y="6054441"/>
              <a:ext cx="1808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/>
                <a:t>Deep Learning</a:t>
              </a:r>
              <a:endParaRPr kumimoji="1" lang="zh-CN" altLang="en-US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43BD598F-403A-9E6A-3ECE-C857412E714F}"/>
                </a:ext>
              </a:extLst>
            </p:cNvPr>
            <p:cNvSpPr/>
            <p:nvPr/>
          </p:nvSpPr>
          <p:spPr>
            <a:xfrm>
              <a:off x="6042978" y="4937947"/>
              <a:ext cx="1853800" cy="10796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/>
                <a:t>Reinforcement Learning</a:t>
              </a:r>
              <a:endParaRPr kumimoji="1" lang="zh-CN" altLang="en-US" sz="1400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0C6E7C43-13CC-8808-3783-E6B4887BE1B1}"/>
                </a:ext>
              </a:extLst>
            </p:cNvPr>
            <p:cNvSpPr/>
            <p:nvPr/>
          </p:nvSpPr>
          <p:spPr>
            <a:xfrm>
              <a:off x="5149066" y="3733976"/>
              <a:ext cx="1579573" cy="6952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Transfer Learning</a:t>
              </a:r>
              <a:endParaRPr kumimoji="1" lang="zh-CN" altLang="en-US" sz="1400" dirty="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A625D4D-BFB3-4C3D-561E-50028408471A}"/>
                </a:ext>
              </a:extLst>
            </p:cNvPr>
            <p:cNvSpPr/>
            <p:nvPr/>
          </p:nvSpPr>
          <p:spPr>
            <a:xfrm>
              <a:off x="3260340" y="2774088"/>
              <a:ext cx="1977887" cy="95471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Regression</a:t>
              </a:r>
              <a:endParaRPr kumimoji="1" lang="zh-CN" altLang="en-US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A01896A-5DE7-53AA-95FD-5FD33E05A2E4}"/>
                </a:ext>
              </a:extLst>
            </p:cNvPr>
            <p:cNvSpPr/>
            <p:nvPr/>
          </p:nvSpPr>
          <p:spPr>
            <a:xfrm>
              <a:off x="3456116" y="1709848"/>
              <a:ext cx="2377068" cy="96560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Classification</a:t>
              </a:r>
              <a:endParaRPr kumimoji="1"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92BA8295-B176-9548-7F7C-9A8D609B93D6}"/>
                </a:ext>
              </a:extLst>
            </p:cNvPr>
            <p:cNvSpPr/>
            <p:nvPr/>
          </p:nvSpPr>
          <p:spPr>
            <a:xfrm>
              <a:off x="6261109" y="2741238"/>
              <a:ext cx="2002023" cy="95471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Regression</a:t>
              </a:r>
              <a:endParaRPr kumimoji="1" lang="zh-CN" altLang="en-US" dirty="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5908D3E-750B-DA0E-A532-FB7E417546C1}"/>
                </a:ext>
              </a:extLst>
            </p:cNvPr>
            <p:cNvSpPr/>
            <p:nvPr/>
          </p:nvSpPr>
          <p:spPr>
            <a:xfrm>
              <a:off x="7404490" y="1709848"/>
              <a:ext cx="2316943" cy="96560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Classification</a:t>
              </a:r>
              <a:endParaRPr kumimoji="1" lang="zh-CN" altLang="en-US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2D1C49F4-2214-7692-64C6-FFF02BE574C9}"/>
                </a:ext>
              </a:extLst>
            </p:cNvPr>
            <p:cNvSpPr/>
            <p:nvPr/>
          </p:nvSpPr>
          <p:spPr>
            <a:xfrm>
              <a:off x="7896777" y="4423822"/>
              <a:ext cx="1509735" cy="107961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Clustering</a:t>
              </a:r>
              <a:endParaRPr kumimoji="1" lang="zh-CN" altLang="en-US" sz="1400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88EA7F41-7406-A07A-37C4-223234C4B2B7}"/>
                </a:ext>
              </a:extLst>
            </p:cNvPr>
            <p:cNvSpPr/>
            <p:nvPr/>
          </p:nvSpPr>
          <p:spPr>
            <a:xfrm>
              <a:off x="2694607" y="4129862"/>
              <a:ext cx="1802340" cy="1075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Inference</a:t>
              </a:r>
              <a:endParaRPr kumimoji="1" lang="zh-CN" altLang="en-US" dirty="0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53ADE3E5-FE6F-16CD-84B6-204425089680}"/>
                </a:ext>
              </a:extLst>
            </p:cNvPr>
            <p:cNvSpPr/>
            <p:nvPr/>
          </p:nvSpPr>
          <p:spPr>
            <a:xfrm>
              <a:off x="3443341" y="5072052"/>
              <a:ext cx="2424993" cy="107533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Human Computation</a:t>
              </a:r>
              <a:endParaRPr kumimoji="1"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185E8903-9069-040A-3404-453DE1BA9232}"/>
                </a:ext>
              </a:extLst>
            </p:cNvPr>
            <p:cNvSpPr/>
            <p:nvPr/>
          </p:nvSpPr>
          <p:spPr>
            <a:xfrm>
              <a:off x="6863885" y="3808041"/>
              <a:ext cx="1193679" cy="1080923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/>
                <a:t>Feature Learning</a:t>
              </a:r>
              <a:endParaRPr kumimoji="1"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0411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6" name="内容占位符 2">
            <a:extLst>
              <a:ext uri="{FF2B5EF4-FFF2-40B4-BE49-F238E27FC236}">
                <a16:creationId xmlns:a16="http://schemas.microsoft.com/office/drawing/2014/main" id="{45EC2E2C-4601-2623-D9D6-75B657E4C6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7003882"/>
              </p:ext>
            </p:extLst>
          </p:nvPr>
        </p:nvGraphicFramePr>
        <p:xfrm>
          <a:off x="1158583" y="1711234"/>
          <a:ext cx="10380956" cy="3941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0224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Linear Regression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箭头连接符 4">
            <a:extLst>
              <a:ext uri="{FF2B5EF4-FFF2-40B4-BE49-F238E27FC236}">
                <a16:creationId xmlns:a16="http://schemas.microsoft.com/office/drawing/2014/main" id="{65D23191-D14E-5389-A68B-E5814BB6BB65}"/>
              </a:ext>
            </a:extLst>
          </p:cNvPr>
          <p:cNvCxnSpPr/>
          <p:nvPr/>
        </p:nvCxnSpPr>
        <p:spPr>
          <a:xfrm flipV="1">
            <a:off x="814977" y="5493350"/>
            <a:ext cx="6408712" cy="423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6">
            <a:extLst>
              <a:ext uri="{FF2B5EF4-FFF2-40B4-BE49-F238E27FC236}">
                <a16:creationId xmlns:a16="http://schemas.microsoft.com/office/drawing/2014/main" id="{E1006251-1DD4-1A88-4CB4-5F0974C536C3}"/>
              </a:ext>
            </a:extLst>
          </p:cNvPr>
          <p:cNvCxnSpPr/>
          <p:nvPr/>
        </p:nvCxnSpPr>
        <p:spPr>
          <a:xfrm flipV="1">
            <a:off x="1175017" y="1791311"/>
            <a:ext cx="0" cy="43924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2">
            <a:extLst>
              <a:ext uri="{FF2B5EF4-FFF2-40B4-BE49-F238E27FC236}">
                <a16:creationId xmlns:a16="http://schemas.microsoft.com/office/drawing/2014/main" id="{45B68890-6FC0-EA8B-6C4F-B117572EBCF7}"/>
              </a:ext>
            </a:extLst>
          </p:cNvPr>
          <p:cNvSpPr txBox="1"/>
          <p:nvPr/>
        </p:nvSpPr>
        <p:spPr>
          <a:xfrm>
            <a:off x="6675059" y="5587909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Time</a:t>
            </a:r>
            <a:endParaRPr lang="zh-CN" altLang="en-US" dirty="0"/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1E4CE9F3-ED57-A9FF-C1DF-450E1ABB7849}"/>
              </a:ext>
            </a:extLst>
          </p:cNvPr>
          <p:cNvSpPr txBox="1"/>
          <p:nvPr/>
        </p:nvSpPr>
        <p:spPr>
          <a:xfrm>
            <a:off x="809343" y="1307063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Price</a:t>
            </a:r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343B71C-A1A7-C931-AA52-BFF0F77877A9}"/>
              </a:ext>
            </a:extLst>
          </p:cNvPr>
          <p:cNvSpPr/>
          <p:nvPr/>
        </p:nvSpPr>
        <p:spPr>
          <a:xfrm>
            <a:off x="1751081" y="4671631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55A1E0A-9789-86F5-BA13-05271AB4BBF1}"/>
              </a:ext>
            </a:extLst>
          </p:cNvPr>
          <p:cNvSpPr/>
          <p:nvPr/>
        </p:nvSpPr>
        <p:spPr>
          <a:xfrm>
            <a:off x="2543169" y="4095567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F8443BF-00B3-D896-D2EA-6AD897B65FAD}"/>
              </a:ext>
            </a:extLst>
          </p:cNvPr>
          <p:cNvSpPr/>
          <p:nvPr/>
        </p:nvSpPr>
        <p:spPr>
          <a:xfrm>
            <a:off x="2543169" y="510367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03D2ACE-1308-BFFE-49F9-191CF19DC49F}"/>
              </a:ext>
            </a:extLst>
          </p:cNvPr>
          <p:cNvSpPr/>
          <p:nvPr/>
        </p:nvSpPr>
        <p:spPr>
          <a:xfrm>
            <a:off x="1679073" y="5175687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7EFA5CE-F282-FAD8-593A-A98CA00FE123}"/>
              </a:ext>
            </a:extLst>
          </p:cNvPr>
          <p:cNvSpPr/>
          <p:nvPr/>
        </p:nvSpPr>
        <p:spPr>
          <a:xfrm>
            <a:off x="3119233" y="438359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97F37D3-7FA2-1692-37F9-F79A2DC52509}"/>
              </a:ext>
            </a:extLst>
          </p:cNvPr>
          <p:cNvSpPr/>
          <p:nvPr/>
        </p:nvSpPr>
        <p:spPr>
          <a:xfrm>
            <a:off x="4271361" y="351950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306BE5B-EF65-559D-67A2-DDAFB198D473}"/>
              </a:ext>
            </a:extLst>
          </p:cNvPr>
          <p:cNvSpPr/>
          <p:nvPr/>
        </p:nvSpPr>
        <p:spPr>
          <a:xfrm>
            <a:off x="3983329" y="308745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61E9CCE-042A-2E4D-0DAF-47FB46FCF9D6}"/>
              </a:ext>
            </a:extLst>
          </p:cNvPr>
          <p:cNvSpPr/>
          <p:nvPr/>
        </p:nvSpPr>
        <p:spPr>
          <a:xfrm>
            <a:off x="4991441" y="279942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040B8BC-5DF7-0006-821B-6DCB7676256F}"/>
              </a:ext>
            </a:extLst>
          </p:cNvPr>
          <p:cNvSpPr/>
          <p:nvPr/>
        </p:nvSpPr>
        <p:spPr>
          <a:xfrm>
            <a:off x="4559393" y="2511391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C95B04B-C6CA-00D9-319C-7B2A76DD23D0}"/>
              </a:ext>
            </a:extLst>
          </p:cNvPr>
          <p:cNvSpPr/>
          <p:nvPr/>
        </p:nvSpPr>
        <p:spPr>
          <a:xfrm>
            <a:off x="4487385" y="294343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78C6298-7A9B-91CA-F8CC-A74CC8159207}"/>
              </a:ext>
            </a:extLst>
          </p:cNvPr>
          <p:cNvSpPr/>
          <p:nvPr/>
        </p:nvSpPr>
        <p:spPr>
          <a:xfrm>
            <a:off x="4199353" y="222335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C3E426E0-F649-C5B4-6AEF-DC660582AF37}"/>
              </a:ext>
            </a:extLst>
          </p:cNvPr>
          <p:cNvSpPr/>
          <p:nvPr/>
        </p:nvSpPr>
        <p:spPr>
          <a:xfrm>
            <a:off x="5207465" y="3375487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BE19B4E4-474A-A80E-4662-579AB9E780D5}"/>
              </a:ext>
            </a:extLst>
          </p:cNvPr>
          <p:cNvSpPr/>
          <p:nvPr/>
        </p:nvSpPr>
        <p:spPr>
          <a:xfrm>
            <a:off x="5135457" y="2295367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FBD52E15-39E9-46A3-30D1-06E2763F113F}"/>
              </a:ext>
            </a:extLst>
          </p:cNvPr>
          <p:cNvSpPr/>
          <p:nvPr/>
        </p:nvSpPr>
        <p:spPr>
          <a:xfrm>
            <a:off x="3551281" y="351950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75B2A98-0F2F-298B-AB55-B767EA8290D9}"/>
              </a:ext>
            </a:extLst>
          </p:cNvPr>
          <p:cNvSpPr/>
          <p:nvPr/>
        </p:nvSpPr>
        <p:spPr>
          <a:xfrm>
            <a:off x="3119233" y="344749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8729B9C9-3B5D-3373-5420-6ED33CC70FA9}"/>
              </a:ext>
            </a:extLst>
          </p:cNvPr>
          <p:cNvCxnSpPr/>
          <p:nvPr/>
        </p:nvCxnSpPr>
        <p:spPr>
          <a:xfrm flipV="1">
            <a:off x="1002347" y="1489562"/>
            <a:ext cx="5390404" cy="4438563"/>
          </a:xfrm>
          <a:prstGeom prst="line">
            <a:avLst/>
          </a:prstGeom>
          <a:ln w="63500" cmpd="sng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2F72577E-EB8C-2548-A554-040E8AB54334}"/>
              </a:ext>
            </a:extLst>
          </p:cNvPr>
          <p:cNvCxnSpPr>
            <a:stCxn id="11" idx="4"/>
            <a:endCxn id="16" idx="7"/>
          </p:cNvCxnSpPr>
          <p:nvPr/>
        </p:nvCxnSpPr>
        <p:spPr>
          <a:xfrm>
            <a:off x="1859093" y="4887655"/>
            <a:ext cx="4368" cy="319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DAAA4CB7-AAA5-6A2F-04AE-76C3F0EFFB59}"/>
              </a:ext>
            </a:extLst>
          </p:cNvPr>
          <p:cNvCxnSpPr/>
          <p:nvPr/>
        </p:nvCxnSpPr>
        <p:spPr>
          <a:xfrm>
            <a:off x="2625835" y="4557246"/>
            <a:ext cx="17512" cy="54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8D8C6C02-4DB4-AF4E-52D0-2E00249A33FA}"/>
              </a:ext>
            </a:extLst>
          </p:cNvPr>
          <p:cNvCxnSpPr>
            <a:stCxn id="14" idx="4"/>
          </p:cNvCxnSpPr>
          <p:nvPr/>
        </p:nvCxnSpPr>
        <p:spPr>
          <a:xfrm>
            <a:off x="2651181" y="4311591"/>
            <a:ext cx="6290" cy="180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AECEB774-3D98-3904-6DB4-27A28D826D8B}"/>
              </a:ext>
            </a:extLst>
          </p:cNvPr>
          <p:cNvCxnSpPr>
            <a:stCxn id="27" idx="4"/>
            <a:endCxn id="17" idx="0"/>
          </p:cNvCxnSpPr>
          <p:nvPr/>
        </p:nvCxnSpPr>
        <p:spPr>
          <a:xfrm>
            <a:off x="3227245" y="3663519"/>
            <a:ext cx="0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DAD928C7-114C-A06E-DE9C-721EA6264A68}"/>
              </a:ext>
            </a:extLst>
          </p:cNvPr>
          <p:cNvCxnSpPr>
            <a:endCxn id="18" idx="0"/>
          </p:cNvCxnSpPr>
          <p:nvPr/>
        </p:nvCxnSpPr>
        <p:spPr>
          <a:xfrm>
            <a:off x="4376527" y="3125555"/>
            <a:ext cx="2846" cy="393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8DA4760A-6EEF-D210-75CA-724ED2C55035}"/>
              </a:ext>
            </a:extLst>
          </p:cNvPr>
          <p:cNvCxnSpPr/>
          <p:nvPr/>
        </p:nvCxnSpPr>
        <p:spPr>
          <a:xfrm>
            <a:off x="4301673" y="2418998"/>
            <a:ext cx="2846" cy="723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7D60E13A-0474-6591-754F-8BCA30B5EA70}"/>
              </a:ext>
            </a:extLst>
          </p:cNvPr>
          <p:cNvCxnSpPr>
            <a:endCxn id="20" idx="0"/>
          </p:cNvCxnSpPr>
          <p:nvPr/>
        </p:nvCxnSpPr>
        <p:spPr>
          <a:xfrm>
            <a:off x="5099453" y="2565978"/>
            <a:ext cx="0" cy="233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AA0A3B5C-E8C0-2482-42E2-2ABA1169B14C}"/>
              </a:ext>
            </a:extLst>
          </p:cNvPr>
          <p:cNvCxnSpPr>
            <a:stCxn id="25" idx="7"/>
            <a:endCxn id="24" idx="0"/>
          </p:cNvCxnSpPr>
          <p:nvPr/>
        </p:nvCxnSpPr>
        <p:spPr>
          <a:xfrm flipH="1">
            <a:off x="5315477" y="2327003"/>
            <a:ext cx="4368" cy="1048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4BA7EDE0-AD64-F68C-D2B2-6B99EC636829}"/>
              </a:ext>
            </a:extLst>
          </p:cNvPr>
          <p:cNvSpPr txBox="1"/>
          <p:nvPr/>
        </p:nvSpPr>
        <p:spPr>
          <a:xfrm>
            <a:off x="4603887" y="121989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y=a </a:t>
            </a:r>
            <a:r>
              <a:rPr kumimoji="1" lang="en-US" altLang="zh-CN" dirty="0" err="1"/>
              <a:t>t+b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343E88F-EA95-A867-9D4C-FFA4476196C2}"/>
              </a:ext>
            </a:extLst>
          </p:cNvPr>
          <p:cNvSpPr txBox="1"/>
          <p:nvPr/>
        </p:nvSpPr>
        <p:spPr>
          <a:xfrm>
            <a:off x="7542032" y="512143"/>
            <a:ext cx="4140245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Judgment: </a:t>
            </a:r>
            <a:r>
              <a:rPr kumimoji="1" lang="en-US" altLang="zh-CN" dirty="0"/>
              <a:t>Error(Vertical distances between samples and the line)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Finding a best line (</a:t>
            </a:r>
            <a:r>
              <a:rPr kumimoji="1" lang="en-US" altLang="zh-CN" dirty="0" err="1"/>
              <a:t>a,b</a:t>
            </a:r>
            <a:r>
              <a:rPr kumimoji="1" lang="en-US" altLang="zh-CN" dirty="0"/>
              <a:t>) such that  the </a:t>
            </a:r>
            <a:r>
              <a:rPr kumimoji="1" lang="en-US" altLang="zh-CN" sz="2800" dirty="0">
                <a:solidFill>
                  <a:srgbClr val="FF0000"/>
                </a:solidFill>
              </a:rPr>
              <a:t>Error</a:t>
            </a:r>
            <a:r>
              <a:rPr kumimoji="1" lang="en-US" altLang="zh-CN" dirty="0"/>
              <a:t> could be minimized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This process is </a:t>
            </a:r>
            <a:r>
              <a:rPr kumimoji="1" lang="en-US" altLang="zh-CN" sz="2800" dirty="0">
                <a:solidFill>
                  <a:srgbClr val="FF0000"/>
                </a:solidFill>
              </a:rPr>
              <a:t>Training</a:t>
            </a:r>
            <a:r>
              <a:rPr kumimoji="1" lang="en-US" altLang="zh-CN" dirty="0"/>
              <a:t> or learning</a:t>
            </a:r>
            <a:endParaRPr kumimoji="1"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C103495-2042-D243-8CBB-95650E6FD08D}"/>
              </a:ext>
            </a:extLst>
          </p:cNvPr>
          <p:cNvSpPr txBox="1"/>
          <p:nvPr/>
        </p:nvSpPr>
        <p:spPr>
          <a:xfrm>
            <a:off x="1195958" y="5587909"/>
            <a:ext cx="578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2011</a:t>
            </a:r>
            <a:r>
              <a:rPr kumimoji="1" lang="zh-CN" altLang="en-US" dirty="0"/>
              <a:t>     </a:t>
            </a:r>
            <a:r>
              <a:rPr kumimoji="1" lang="en-US" altLang="zh-CN" dirty="0"/>
              <a:t>2012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2013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2014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2015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2018</a:t>
            </a:r>
            <a:endParaRPr kumimoji="1" lang="zh-CN" altLang="en-US" dirty="0"/>
          </a:p>
        </p:txBody>
      </p:sp>
      <p:sp>
        <p:nvSpPr>
          <p:cNvPr id="41" name="内容占位符 4">
            <a:extLst>
              <a:ext uri="{FF2B5EF4-FFF2-40B4-BE49-F238E27FC236}">
                <a16:creationId xmlns:a16="http://schemas.microsoft.com/office/drawing/2014/main" id="{B0D2931C-1255-F56C-7DFC-BB942792A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8894" y="3221141"/>
            <a:ext cx="4140245" cy="2225838"/>
          </a:xfrm>
        </p:spPr>
        <p:txBody>
          <a:bodyPr/>
          <a:lstStyle/>
          <a:p>
            <a:r>
              <a:rPr kumimoji="1" lang="en-US" altLang="zh-CN" dirty="0"/>
              <a:t>Minimize: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To obtain a*,b*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846F4E07-478F-0132-C6E0-808E530939D5}"/>
                  </a:ext>
                </a:extLst>
              </p:cNvPr>
              <p:cNvSpPr txBox="1"/>
              <p:nvPr/>
            </p:nvSpPr>
            <p:spPr>
              <a:xfrm>
                <a:off x="7899049" y="3994133"/>
                <a:ext cx="3280859" cy="778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𝐿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846F4E07-478F-0132-C6E0-808E53093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049" y="3994133"/>
                <a:ext cx="3280859" cy="778931"/>
              </a:xfrm>
              <a:prstGeom prst="rect">
                <a:avLst/>
              </a:prstGeom>
              <a:blipFill>
                <a:blip r:embed="rId4"/>
                <a:stretch>
                  <a:fillRect t="-111290" b="-17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653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Linear Regression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箭头连接符 4">
            <a:extLst>
              <a:ext uri="{FF2B5EF4-FFF2-40B4-BE49-F238E27FC236}">
                <a16:creationId xmlns:a16="http://schemas.microsoft.com/office/drawing/2014/main" id="{65D23191-D14E-5389-A68B-E5814BB6BB65}"/>
              </a:ext>
            </a:extLst>
          </p:cNvPr>
          <p:cNvCxnSpPr/>
          <p:nvPr/>
        </p:nvCxnSpPr>
        <p:spPr>
          <a:xfrm flipV="1">
            <a:off x="814977" y="5493350"/>
            <a:ext cx="6408712" cy="423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6">
            <a:extLst>
              <a:ext uri="{FF2B5EF4-FFF2-40B4-BE49-F238E27FC236}">
                <a16:creationId xmlns:a16="http://schemas.microsoft.com/office/drawing/2014/main" id="{E1006251-1DD4-1A88-4CB4-5F0974C536C3}"/>
              </a:ext>
            </a:extLst>
          </p:cNvPr>
          <p:cNvCxnSpPr/>
          <p:nvPr/>
        </p:nvCxnSpPr>
        <p:spPr>
          <a:xfrm flipV="1">
            <a:off x="1175017" y="1791311"/>
            <a:ext cx="0" cy="43924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2">
            <a:extLst>
              <a:ext uri="{FF2B5EF4-FFF2-40B4-BE49-F238E27FC236}">
                <a16:creationId xmlns:a16="http://schemas.microsoft.com/office/drawing/2014/main" id="{45B68890-6FC0-EA8B-6C4F-B117572EBCF7}"/>
              </a:ext>
            </a:extLst>
          </p:cNvPr>
          <p:cNvSpPr txBox="1"/>
          <p:nvPr/>
        </p:nvSpPr>
        <p:spPr>
          <a:xfrm>
            <a:off x="6675059" y="5587909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Time</a:t>
            </a:r>
            <a:endParaRPr lang="zh-CN" altLang="en-US" dirty="0"/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1E4CE9F3-ED57-A9FF-C1DF-450E1ABB7849}"/>
              </a:ext>
            </a:extLst>
          </p:cNvPr>
          <p:cNvSpPr txBox="1"/>
          <p:nvPr/>
        </p:nvSpPr>
        <p:spPr>
          <a:xfrm>
            <a:off x="809343" y="1307063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Price</a:t>
            </a:r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343B71C-A1A7-C931-AA52-BFF0F77877A9}"/>
              </a:ext>
            </a:extLst>
          </p:cNvPr>
          <p:cNvSpPr/>
          <p:nvPr/>
        </p:nvSpPr>
        <p:spPr>
          <a:xfrm>
            <a:off x="1751081" y="4671631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55A1E0A-9789-86F5-BA13-05271AB4BBF1}"/>
              </a:ext>
            </a:extLst>
          </p:cNvPr>
          <p:cNvSpPr/>
          <p:nvPr/>
        </p:nvSpPr>
        <p:spPr>
          <a:xfrm>
            <a:off x="2543169" y="4095567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F8443BF-00B3-D896-D2EA-6AD897B65FAD}"/>
              </a:ext>
            </a:extLst>
          </p:cNvPr>
          <p:cNvSpPr/>
          <p:nvPr/>
        </p:nvSpPr>
        <p:spPr>
          <a:xfrm>
            <a:off x="2543169" y="510367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03D2ACE-1308-BFFE-49F9-191CF19DC49F}"/>
              </a:ext>
            </a:extLst>
          </p:cNvPr>
          <p:cNvSpPr/>
          <p:nvPr/>
        </p:nvSpPr>
        <p:spPr>
          <a:xfrm>
            <a:off x="1679073" y="5175687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7EFA5CE-F282-FAD8-593A-A98CA00FE123}"/>
              </a:ext>
            </a:extLst>
          </p:cNvPr>
          <p:cNvSpPr/>
          <p:nvPr/>
        </p:nvSpPr>
        <p:spPr>
          <a:xfrm>
            <a:off x="3119233" y="438359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97F37D3-7FA2-1692-37F9-F79A2DC52509}"/>
              </a:ext>
            </a:extLst>
          </p:cNvPr>
          <p:cNvSpPr/>
          <p:nvPr/>
        </p:nvSpPr>
        <p:spPr>
          <a:xfrm>
            <a:off x="4271361" y="351950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306BE5B-EF65-559D-67A2-DDAFB198D473}"/>
              </a:ext>
            </a:extLst>
          </p:cNvPr>
          <p:cNvSpPr/>
          <p:nvPr/>
        </p:nvSpPr>
        <p:spPr>
          <a:xfrm>
            <a:off x="3983329" y="308745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61E9CCE-042A-2E4D-0DAF-47FB46FCF9D6}"/>
              </a:ext>
            </a:extLst>
          </p:cNvPr>
          <p:cNvSpPr/>
          <p:nvPr/>
        </p:nvSpPr>
        <p:spPr>
          <a:xfrm>
            <a:off x="4991441" y="279942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040B8BC-5DF7-0006-821B-6DCB7676256F}"/>
              </a:ext>
            </a:extLst>
          </p:cNvPr>
          <p:cNvSpPr/>
          <p:nvPr/>
        </p:nvSpPr>
        <p:spPr>
          <a:xfrm>
            <a:off x="4559393" y="2511391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C95B04B-C6CA-00D9-319C-7B2A76DD23D0}"/>
              </a:ext>
            </a:extLst>
          </p:cNvPr>
          <p:cNvSpPr/>
          <p:nvPr/>
        </p:nvSpPr>
        <p:spPr>
          <a:xfrm>
            <a:off x="4487385" y="294343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78C6298-7A9B-91CA-F8CC-A74CC8159207}"/>
              </a:ext>
            </a:extLst>
          </p:cNvPr>
          <p:cNvSpPr/>
          <p:nvPr/>
        </p:nvSpPr>
        <p:spPr>
          <a:xfrm>
            <a:off x="4199353" y="2223359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C3E426E0-F649-C5B4-6AEF-DC660582AF37}"/>
              </a:ext>
            </a:extLst>
          </p:cNvPr>
          <p:cNvSpPr/>
          <p:nvPr/>
        </p:nvSpPr>
        <p:spPr>
          <a:xfrm>
            <a:off x="5207465" y="3375487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BE19B4E4-474A-A80E-4662-579AB9E780D5}"/>
              </a:ext>
            </a:extLst>
          </p:cNvPr>
          <p:cNvSpPr/>
          <p:nvPr/>
        </p:nvSpPr>
        <p:spPr>
          <a:xfrm>
            <a:off x="5135457" y="2295367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FBD52E15-39E9-46A3-30D1-06E2763F113F}"/>
              </a:ext>
            </a:extLst>
          </p:cNvPr>
          <p:cNvSpPr/>
          <p:nvPr/>
        </p:nvSpPr>
        <p:spPr>
          <a:xfrm>
            <a:off x="3551281" y="3519503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75B2A98-0F2F-298B-AB55-B767EA8290D9}"/>
              </a:ext>
            </a:extLst>
          </p:cNvPr>
          <p:cNvSpPr/>
          <p:nvPr/>
        </p:nvSpPr>
        <p:spPr>
          <a:xfrm>
            <a:off x="3119233" y="344749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8729B9C9-3B5D-3373-5420-6ED33CC70FA9}"/>
              </a:ext>
            </a:extLst>
          </p:cNvPr>
          <p:cNvCxnSpPr/>
          <p:nvPr/>
        </p:nvCxnSpPr>
        <p:spPr>
          <a:xfrm flipV="1">
            <a:off x="1002347" y="1489562"/>
            <a:ext cx="5390404" cy="4438563"/>
          </a:xfrm>
          <a:prstGeom prst="line">
            <a:avLst/>
          </a:prstGeom>
          <a:ln w="63500" cmpd="sng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2F72577E-EB8C-2548-A554-040E8AB54334}"/>
              </a:ext>
            </a:extLst>
          </p:cNvPr>
          <p:cNvCxnSpPr>
            <a:stCxn id="11" idx="4"/>
            <a:endCxn id="16" idx="7"/>
          </p:cNvCxnSpPr>
          <p:nvPr/>
        </p:nvCxnSpPr>
        <p:spPr>
          <a:xfrm>
            <a:off x="1859093" y="4887655"/>
            <a:ext cx="4368" cy="319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DAAA4CB7-AAA5-6A2F-04AE-76C3F0EFFB59}"/>
              </a:ext>
            </a:extLst>
          </p:cNvPr>
          <p:cNvCxnSpPr/>
          <p:nvPr/>
        </p:nvCxnSpPr>
        <p:spPr>
          <a:xfrm>
            <a:off x="2625835" y="4557246"/>
            <a:ext cx="17512" cy="547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8D8C6C02-4DB4-AF4E-52D0-2E00249A33FA}"/>
              </a:ext>
            </a:extLst>
          </p:cNvPr>
          <p:cNvCxnSpPr>
            <a:stCxn id="14" idx="4"/>
          </p:cNvCxnSpPr>
          <p:nvPr/>
        </p:nvCxnSpPr>
        <p:spPr>
          <a:xfrm>
            <a:off x="2651181" y="4311591"/>
            <a:ext cx="6290" cy="180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AECEB774-3D98-3904-6DB4-27A28D826D8B}"/>
              </a:ext>
            </a:extLst>
          </p:cNvPr>
          <p:cNvCxnSpPr>
            <a:stCxn id="27" idx="4"/>
            <a:endCxn id="17" idx="0"/>
          </p:cNvCxnSpPr>
          <p:nvPr/>
        </p:nvCxnSpPr>
        <p:spPr>
          <a:xfrm>
            <a:off x="3227245" y="3663519"/>
            <a:ext cx="0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DAD928C7-114C-A06E-DE9C-721EA6264A68}"/>
              </a:ext>
            </a:extLst>
          </p:cNvPr>
          <p:cNvCxnSpPr>
            <a:endCxn id="18" idx="0"/>
          </p:cNvCxnSpPr>
          <p:nvPr/>
        </p:nvCxnSpPr>
        <p:spPr>
          <a:xfrm>
            <a:off x="4376527" y="3125555"/>
            <a:ext cx="2846" cy="393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8DA4760A-6EEF-D210-75CA-724ED2C55035}"/>
              </a:ext>
            </a:extLst>
          </p:cNvPr>
          <p:cNvCxnSpPr/>
          <p:nvPr/>
        </p:nvCxnSpPr>
        <p:spPr>
          <a:xfrm>
            <a:off x="4301673" y="2418998"/>
            <a:ext cx="2846" cy="723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7D60E13A-0474-6591-754F-8BCA30B5EA70}"/>
              </a:ext>
            </a:extLst>
          </p:cNvPr>
          <p:cNvCxnSpPr>
            <a:endCxn id="20" idx="0"/>
          </p:cNvCxnSpPr>
          <p:nvPr/>
        </p:nvCxnSpPr>
        <p:spPr>
          <a:xfrm>
            <a:off x="5099453" y="2565978"/>
            <a:ext cx="0" cy="233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AA0A3B5C-E8C0-2482-42E2-2ABA1169B14C}"/>
              </a:ext>
            </a:extLst>
          </p:cNvPr>
          <p:cNvCxnSpPr>
            <a:stCxn id="25" idx="7"/>
            <a:endCxn id="24" idx="0"/>
          </p:cNvCxnSpPr>
          <p:nvPr/>
        </p:nvCxnSpPr>
        <p:spPr>
          <a:xfrm flipH="1">
            <a:off x="5315477" y="2327003"/>
            <a:ext cx="4368" cy="1048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4BA7EDE0-AD64-F68C-D2B2-6B99EC636829}"/>
              </a:ext>
            </a:extLst>
          </p:cNvPr>
          <p:cNvSpPr txBox="1"/>
          <p:nvPr/>
        </p:nvSpPr>
        <p:spPr>
          <a:xfrm>
            <a:off x="4603887" y="121989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y=a </a:t>
            </a:r>
            <a:r>
              <a:rPr kumimoji="1" lang="en-US" altLang="zh-CN" dirty="0" err="1"/>
              <a:t>t+b</a:t>
            </a:r>
            <a:endParaRPr kumimoji="1"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C103495-2042-D243-8CBB-95650E6FD08D}"/>
              </a:ext>
            </a:extLst>
          </p:cNvPr>
          <p:cNvSpPr txBox="1"/>
          <p:nvPr/>
        </p:nvSpPr>
        <p:spPr>
          <a:xfrm>
            <a:off x="1195958" y="5587909"/>
            <a:ext cx="578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2011</a:t>
            </a:r>
            <a:r>
              <a:rPr kumimoji="1" lang="zh-CN" altLang="en-US" dirty="0"/>
              <a:t>     </a:t>
            </a:r>
            <a:r>
              <a:rPr kumimoji="1" lang="en-US" altLang="zh-CN" dirty="0"/>
              <a:t>2012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2013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2014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2015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2018</a:t>
            </a:r>
            <a:endParaRPr kumimoji="1" lang="zh-CN" altLang="en-US" dirty="0"/>
          </a:p>
        </p:txBody>
      </p:sp>
      <p:sp>
        <p:nvSpPr>
          <p:cNvPr id="41" name="内容占位符 4">
            <a:extLst>
              <a:ext uri="{FF2B5EF4-FFF2-40B4-BE49-F238E27FC236}">
                <a16:creationId xmlns:a16="http://schemas.microsoft.com/office/drawing/2014/main" id="{B0D2931C-1255-F56C-7DFC-BB942792A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8821" y="1247499"/>
            <a:ext cx="4140245" cy="4404987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Minimize: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To obtain a*,b*</a:t>
            </a:r>
          </a:p>
          <a:p>
            <a:r>
              <a:rPr kumimoji="1" lang="en-US" altLang="zh-CN" dirty="0"/>
              <a:t>By solving:</a:t>
            </a:r>
            <a:endParaRPr kumimoji="1" lang="zh-CN" altLang="en-US" dirty="0"/>
          </a:p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846F4E07-478F-0132-C6E0-808E530939D5}"/>
                  </a:ext>
                </a:extLst>
              </p:cNvPr>
              <p:cNvSpPr txBox="1"/>
              <p:nvPr/>
            </p:nvSpPr>
            <p:spPr>
              <a:xfrm>
                <a:off x="7878976" y="2020492"/>
                <a:ext cx="3280859" cy="778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𝐿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846F4E07-478F-0132-C6E0-808E53093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976" y="2020492"/>
                <a:ext cx="3280859" cy="778931"/>
              </a:xfrm>
              <a:prstGeom prst="rect">
                <a:avLst/>
              </a:prstGeom>
              <a:blipFill>
                <a:blip r:embed="rId4"/>
                <a:stretch>
                  <a:fillRect t="-109524" b="-17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D15C497-ABCD-95FD-7C05-2138F1FFA69E}"/>
                  </a:ext>
                </a:extLst>
              </p:cNvPr>
              <p:cNvSpPr txBox="1"/>
              <p:nvPr/>
            </p:nvSpPr>
            <p:spPr>
              <a:xfrm>
                <a:off x="8769748" y="4241304"/>
                <a:ext cx="961417" cy="1330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en-US" altLang="zh-CN" dirty="0"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D15C497-ABCD-95FD-7C05-2138F1FFA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748" y="4241304"/>
                <a:ext cx="961417" cy="1330364"/>
              </a:xfrm>
              <a:prstGeom prst="rect">
                <a:avLst/>
              </a:prstGeom>
              <a:blipFill>
                <a:blip r:embed="rId5"/>
                <a:stretch>
                  <a:fillRect t="-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434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Gradient Descent Method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内容占位符 4">
            <a:extLst>
              <a:ext uri="{FF2B5EF4-FFF2-40B4-BE49-F238E27FC236}">
                <a16:creationId xmlns:a16="http://schemas.microsoft.com/office/drawing/2014/main" id="{FB718E9B-0A61-6EEF-E9E2-D6B217E85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04" y="1731355"/>
            <a:ext cx="8305800" cy="4351338"/>
          </a:xfrm>
        </p:spPr>
        <p:txBody>
          <a:bodyPr/>
          <a:lstStyle/>
          <a:p>
            <a:r>
              <a:rPr kumimoji="1" lang="en-US" altLang="zh-CN" dirty="0"/>
              <a:t>Minimize: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To obtain a*,b*</a:t>
            </a:r>
          </a:p>
          <a:p>
            <a:r>
              <a:rPr kumimoji="1" lang="en-US" altLang="zh-CN" dirty="0"/>
              <a:t>This is gradient descent algorithm: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2125B18-1BDA-01AE-FBF7-BC433AC5B3A7}"/>
                  </a:ext>
                </a:extLst>
              </p:cNvPr>
              <p:cNvSpPr txBox="1"/>
              <p:nvPr/>
            </p:nvSpPr>
            <p:spPr>
              <a:xfrm>
                <a:off x="692815" y="2443353"/>
                <a:ext cx="2505751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𝐿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F2125B18-1BDA-01AE-FBF7-BC433AC5B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15" y="2443353"/>
                <a:ext cx="2505751" cy="778931"/>
              </a:xfrm>
              <a:prstGeom prst="rect">
                <a:avLst/>
              </a:prstGeom>
              <a:blipFill>
                <a:blip r:embed="rId4"/>
                <a:stretch>
                  <a:fillRect l="-7538" t="-111290" b="-17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图片 43">
            <a:extLst>
              <a:ext uri="{FF2B5EF4-FFF2-40B4-BE49-F238E27FC236}">
                <a16:creationId xmlns:a16="http://schemas.microsoft.com/office/drawing/2014/main" id="{17E0878F-2E1F-0A94-C35B-C185B031A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886" y="1954216"/>
            <a:ext cx="6535299" cy="36818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5CAADCD2-C0C8-0A39-CC7D-2D809070D0C2}"/>
                  </a:ext>
                </a:extLst>
              </p:cNvPr>
              <p:cNvSpPr txBox="1"/>
              <p:nvPr/>
            </p:nvSpPr>
            <p:spPr>
              <a:xfrm>
                <a:off x="635619" y="4538926"/>
                <a:ext cx="2021707" cy="1330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kumimoji="1" lang="en-US" altLang="zh-CN" dirty="0"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5CAADCD2-C0C8-0A39-CC7D-2D809070D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19" y="4538926"/>
                <a:ext cx="2021707" cy="1330364"/>
              </a:xfrm>
              <a:prstGeom prst="rect">
                <a:avLst/>
              </a:prstGeom>
              <a:blipFill>
                <a:blip r:embed="rId6"/>
                <a:stretch>
                  <a:fillRect t="-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4460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箭头连接符 4">
            <a:extLst>
              <a:ext uri="{FF2B5EF4-FFF2-40B4-BE49-F238E27FC236}">
                <a16:creationId xmlns:a16="http://schemas.microsoft.com/office/drawing/2014/main" id="{87683103-4B28-5C31-EAF4-745F4D90035F}"/>
              </a:ext>
            </a:extLst>
          </p:cNvPr>
          <p:cNvCxnSpPr/>
          <p:nvPr/>
        </p:nvCxnSpPr>
        <p:spPr>
          <a:xfrm flipV="1">
            <a:off x="2030703" y="5497436"/>
            <a:ext cx="6408712" cy="423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6">
            <a:extLst>
              <a:ext uri="{FF2B5EF4-FFF2-40B4-BE49-F238E27FC236}">
                <a16:creationId xmlns:a16="http://schemas.microsoft.com/office/drawing/2014/main" id="{62B6B9DB-B4E6-F729-AEED-7A26EE36ACA1}"/>
              </a:ext>
            </a:extLst>
          </p:cNvPr>
          <p:cNvCxnSpPr/>
          <p:nvPr/>
        </p:nvCxnSpPr>
        <p:spPr>
          <a:xfrm flipV="1">
            <a:off x="2390743" y="1795397"/>
            <a:ext cx="0" cy="43924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2">
            <a:extLst>
              <a:ext uri="{FF2B5EF4-FFF2-40B4-BE49-F238E27FC236}">
                <a16:creationId xmlns:a16="http://schemas.microsoft.com/office/drawing/2014/main" id="{D757262D-0194-1032-C47E-AD29AB6932CF}"/>
              </a:ext>
            </a:extLst>
          </p:cNvPr>
          <p:cNvSpPr txBox="1"/>
          <p:nvPr/>
        </p:nvSpPr>
        <p:spPr>
          <a:xfrm>
            <a:off x="8649172" y="5372433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Time</a:t>
            </a:r>
            <a:endParaRPr lang="zh-CN" altLang="en-US" dirty="0"/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9B0DD72D-8D34-C3F7-6E99-204EEDEAD93E}"/>
              </a:ext>
            </a:extLst>
          </p:cNvPr>
          <p:cNvSpPr txBox="1"/>
          <p:nvPr/>
        </p:nvSpPr>
        <p:spPr>
          <a:xfrm>
            <a:off x="2025069" y="1311149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Price</a:t>
            </a:r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15CEDE3-3F7E-3B3B-6C89-5512265CABEF}"/>
              </a:ext>
            </a:extLst>
          </p:cNvPr>
          <p:cNvSpPr/>
          <p:nvPr/>
        </p:nvSpPr>
        <p:spPr>
          <a:xfrm>
            <a:off x="2966807" y="4675717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7A0F8C6-35E7-55C7-4004-D97C0E27CB87}"/>
              </a:ext>
            </a:extLst>
          </p:cNvPr>
          <p:cNvSpPr/>
          <p:nvPr/>
        </p:nvSpPr>
        <p:spPr>
          <a:xfrm>
            <a:off x="3758895" y="4099653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DB702AB-F7ED-3624-30D6-EC0D5DD1702D}"/>
              </a:ext>
            </a:extLst>
          </p:cNvPr>
          <p:cNvSpPr/>
          <p:nvPr/>
        </p:nvSpPr>
        <p:spPr>
          <a:xfrm>
            <a:off x="3758895" y="5107765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EDFC3BB-91F0-C4B2-823D-CC03262FAF65}"/>
              </a:ext>
            </a:extLst>
          </p:cNvPr>
          <p:cNvSpPr/>
          <p:nvPr/>
        </p:nvSpPr>
        <p:spPr>
          <a:xfrm>
            <a:off x="2894799" y="5179773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CFF9624-EE23-B4F1-3FBF-9E9A5D9E0C30}"/>
              </a:ext>
            </a:extLst>
          </p:cNvPr>
          <p:cNvSpPr/>
          <p:nvPr/>
        </p:nvSpPr>
        <p:spPr>
          <a:xfrm>
            <a:off x="4334959" y="4387685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7FD2563-50A8-F3BC-73EB-AD1138823684}"/>
              </a:ext>
            </a:extLst>
          </p:cNvPr>
          <p:cNvSpPr/>
          <p:nvPr/>
        </p:nvSpPr>
        <p:spPr>
          <a:xfrm>
            <a:off x="5487087" y="3523589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298D4A7-3E83-76A3-C5B8-3EB7B0165670}"/>
              </a:ext>
            </a:extLst>
          </p:cNvPr>
          <p:cNvSpPr/>
          <p:nvPr/>
        </p:nvSpPr>
        <p:spPr>
          <a:xfrm>
            <a:off x="5199055" y="3091541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81BCEFD-2CDC-E377-A317-1C1E9575A0B5}"/>
              </a:ext>
            </a:extLst>
          </p:cNvPr>
          <p:cNvSpPr/>
          <p:nvPr/>
        </p:nvSpPr>
        <p:spPr>
          <a:xfrm>
            <a:off x="6207167" y="2803509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2793A00-A0D9-5279-1FD6-A257D81626B9}"/>
              </a:ext>
            </a:extLst>
          </p:cNvPr>
          <p:cNvSpPr/>
          <p:nvPr/>
        </p:nvSpPr>
        <p:spPr>
          <a:xfrm>
            <a:off x="5775119" y="2515477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BF53BAB3-D54A-E588-5D70-25A14B3F808D}"/>
              </a:ext>
            </a:extLst>
          </p:cNvPr>
          <p:cNvSpPr/>
          <p:nvPr/>
        </p:nvSpPr>
        <p:spPr>
          <a:xfrm>
            <a:off x="5703111" y="2947525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E8E0E31-5CD8-679C-899B-59D081063B22}"/>
              </a:ext>
            </a:extLst>
          </p:cNvPr>
          <p:cNvSpPr/>
          <p:nvPr/>
        </p:nvSpPr>
        <p:spPr>
          <a:xfrm>
            <a:off x="5415079" y="2227445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0632B19-29A5-CA85-FE1D-87959BA44442}"/>
              </a:ext>
            </a:extLst>
          </p:cNvPr>
          <p:cNvSpPr/>
          <p:nvPr/>
        </p:nvSpPr>
        <p:spPr>
          <a:xfrm>
            <a:off x="6423191" y="3379573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B4D3F2F7-6F2F-0F90-F1EC-5B7E63E14BD9}"/>
              </a:ext>
            </a:extLst>
          </p:cNvPr>
          <p:cNvSpPr/>
          <p:nvPr/>
        </p:nvSpPr>
        <p:spPr>
          <a:xfrm>
            <a:off x="6351183" y="2299453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B8B9F0A9-62B2-734E-985C-18D143AB05BF}"/>
              </a:ext>
            </a:extLst>
          </p:cNvPr>
          <p:cNvSpPr/>
          <p:nvPr/>
        </p:nvSpPr>
        <p:spPr>
          <a:xfrm>
            <a:off x="4767007" y="3523589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EA201C7-FF2A-CEC3-76BE-BE1A8D17D911}"/>
              </a:ext>
            </a:extLst>
          </p:cNvPr>
          <p:cNvSpPr/>
          <p:nvPr/>
        </p:nvSpPr>
        <p:spPr>
          <a:xfrm>
            <a:off x="4334959" y="3451581"/>
            <a:ext cx="216024" cy="216024"/>
          </a:xfrm>
          <a:prstGeom prst="ellipse">
            <a:avLst/>
          </a:prstGeom>
          <a:solidFill>
            <a:srgbClr val="0070C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A6514FEF-A791-B187-AE4A-66D2BC897F76}"/>
              </a:ext>
            </a:extLst>
          </p:cNvPr>
          <p:cNvCxnSpPr/>
          <p:nvPr/>
        </p:nvCxnSpPr>
        <p:spPr>
          <a:xfrm flipV="1">
            <a:off x="2218073" y="1493648"/>
            <a:ext cx="5390404" cy="4438563"/>
          </a:xfrm>
          <a:prstGeom prst="line">
            <a:avLst/>
          </a:prstGeom>
          <a:ln w="63500" cmpd="sng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8E8721AC-BB08-6BED-2195-D238B7921957}"/>
              </a:ext>
            </a:extLst>
          </p:cNvPr>
          <p:cNvSpPr txBox="1"/>
          <p:nvPr/>
        </p:nvSpPr>
        <p:spPr>
          <a:xfrm>
            <a:off x="5819613" y="122397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y=a </a:t>
            </a:r>
            <a:r>
              <a:rPr kumimoji="1" lang="en-US" altLang="zh-CN" dirty="0" err="1"/>
              <a:t>t+b</a:t>
            </a:r>
            <a:endParaRPr kumimoji="1"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F5C74F8-7554-4D66-108D-72CAD219DF4F}"/>
              </a:ext>
            </a:extLst>
          </p:cNvPr>
          <p:cNvSpPr txBox="1"/>
          <p:nvPr/>
        </p:nvSpPr>
        <p:spPr>
          <a:xfrm>
            <a:off x="8649172" y="1311149"/>
            <a:ext cx="3055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After obtaining a*,b*, we insert t=2018 into y=a </a:t>
            </a:r>
            <a:r>
              <a:rPr kumimoji="1" lang="en-US" altLang="zh-CN" dirty="0" err="1"/>
              <a:t>t+b</a:t>
            </a:r>
            <a:r>
              <a:rPr kumimoji="1" lang="en-US" altLang="zh-CN" dirty="0"/>
              <a:t> to obtain the corresponding y^</a:t>
            </a:r>
          </a:p>
        </p:txBody>
      </p:sp>
      <p:sp>
        <p:nvSpPr>
          <p:cNvPr id="31" name="三角形 30">
            <a:extLst>
              <a:ext uri="{FF2B5EF4-FFF2-40B4-BE49-F238E27FC236}">
                <a16:creationId xmlns:a16="http://schemas.microsoft.com/office/drawing/2014/main" id="{BDA63005-60AA-4F2C-C9A8-39130A2215E8}"/>
              </a:ext>
            </a:extLst>
          </p:cNvPr>
          <p:cNvSpPr/>
          <p:nvPr/>
        </p:nvSpPr>
        <p:spPr>
          <a:xfrm>
            <a:off x="7421021" y="1287908"/>
            <a:ext cx="336041" cy="34287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9E400B2D-32EA-31F0-6E5E-56DFD804F5B4}"/>
              </a:ext>
            </a:extLst>
          </p:cNvPr>
          <p:cNvCxnSpPr>
            <a:stCxn id="31" idx="3"/>
          </p:cNvCxnSpPr>
          <p:nvPr/>
        </p:nvCxnSpPr>
        <p:spPr>
          <a:xfrm>
            <a:off x="7589042" y="1630782"/>
            <a:ext cx="19435" cy="376501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CFDE3BC1-22C5-48F7-C02A-AC2D23D61ED1}"/>
              </a:ext>
            </a:extLst>
          </p:cNvPr>
          <p:cNvSpPr txBox="1"/>
          <p:nvPr/>
        </p:nvSpPr>
        <p:spPr>
          <a:xfrm>
            <a:off x="2411684" y="5591995"/>
            <a:ext cx="578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2011</a:t>
            </a:r>
            <a:r>
              <a:rPr kumimoji="1" lang="zh-CN" altLang="en-US" dirty="0"/>
              <a:t>     </a:t>
            </a:r>
            <a:r>
              <a:rPr kumimoji="1" lang="en-US" altLang="zh-CN" dirty="0"/>
              <a:t>2012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2013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2014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2015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085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罐形 6">
            <a:extLst>
              <a:ext uri="{FF2B5EF4-FFF2-40B4-BE49-F238E27FC236}">
                <a16:creationId xmlns:a16="http://schemas.microsoft.com/office/drawing/2014/main" id="{5AB675F4-655A-A89B-097B-173556EF727A}"/>
              </a:ext>
            </a:extLst>
          </p:cNvPr>
          <p:cNvSpPr/>
          <p:nvPr/>
        </p:nvSpPr>
        <p:spPr>
          <a:xfrm rot="16200000">
            <a:off x="4574716" y="-976149"/>
            <a:ext cx="1515035" cy="7969626"/>
          </a:xfrm>
          <a:prstGeom prst="can">
            <a:avLst/>
          </a:prstGeom>
          <a:solidFill>
            <a:srgbClr val="FF7200"/>
          </a:solidFill>
          <a:ln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罐形 7">
            <a:extLst>
              <a:ext uri="{FF2B5EF4-FFF2-40B4-BE49-F238E27FC236}">
                <a16:creationId xmlns:a16="http://schemas.microsoft.com/office/drawing/2014/main" id="{17F30154-992C-BA5C-9C27-140117973F7B}"/>
              </a:ext>
            </a:extLst>
          </p:cNvPr>
          <p:cNvSpPr/>
          <p:nvPr/>
        </p:nvSpPr>
        <p:spPr>
          <a:xfrm rot="16200000">
            <a:off x="7550998" y="2000133"/>
            <a:ext cx="1515035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39B2748-A281-58D8-DD56-5720C1D71A7E}"/>
              </a:ext>
            </a:extLst>
          </p:cNvPr>
          <p:cNvSpPr txBox="1"/>
          <p:nvPr/>
        </p:nvSpPr>
        <p:spPr>
          <a:xfrm>
            <a:off x="3559549" y="1775434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Training data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8FC2746-0E31-F251-2BA6-D4C7648CC910}"/>
              </a:ext>
            </a:extLst>
          </p:cNvPr>
          <p:cNvSpPr txBox="1"/>
          <p:nvPr/>
        </p:nvSpPr>
        <p:spPr>
          <a:xfrm>
            <a:off x="7576995" y="1714698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Test data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866C1B8-2796-1F0E-9658-82DD430813CF}"/>
              </a:ext>
            </a:extLst>
          </p:cNvPr>
          <p:cNvSpPr txBox="1"/>
          <p:nvPr/>
        </p:nvSpPr>
        <p:spPr>
          <a:xfrm>
            <a:off x="1887794" y="4270277"/>
            <a:ext cx="4553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To notice: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Similar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Particular, same proportion for each label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4CF5438-437F-AFA3-4164-B16185DCD8B9}"/>
              </a:ext>
            </a:extLst>
          </p:cNvPr>
          <p:cNvSpPr txBox="1"/>
          <p:nvPr/>
        </p:nvSpPr>
        <p:spPr>
          <a:xfrm>
            <a:off x="7299985" y="4270277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Training : test</a:t>
            </a:r>
          </a:p>
          <a:p>
            <a:r>
              <a:rPr kumimoji="1" lang="en-US" altLang="zh-CN" dirty="0"/>
              <a:t>9:1~2:1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6193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箭头连接符 4">
            <a:extLst>
              <a:ext uri="{FF2B5EF4-FFF2-40B4-BE49-F238E27FC236}">
                <a16:creationId xmlns:a16="http://schemas.microsoft.com/office/drawing/2014/main" id="{FE4352C9-C601-C4A5-DAC2-96387D1F1E84}"/>
              </a:ext>
            </a:extLst>
          </p:cNvPr>
          <p:cNvCxnSpPr/>
          <p:nvPr/>
        </p:nvCxnSpPr>
        <p:spPr>
          <a:xfrm flipV="1">
            <a:off x="2043766" y="5576556"/>
            <a:ext cx="6408712" cy="423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6">
            <a:extLst>
              <a:ext uri="{FF2B5EF4-FFF2-40B4-BE49-F238E27FC236}">
                <a16:creationId xmlns:a16="http://schemas.microsoft.com/office/drawing/2014/main" id="{83224815-C8A7-DDF1-DD1F-58D56EC18424}"/>
              </a:ext>
            </a:extLst>
          </p:cNvPr>
          <p:cNvCxnSpPr/>
          <p:nvPr/>
        </p:nvCxnSpPr>
        <p:spPr>
          <a:xfrm flipV="1">
            <a:off x="2403806" y="1874517"/>
            <a:ext cx="0" cy="43924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2">
            <a:extLst>
              <a:ext uri="{FF2B5EF4-FFF2-40B4-BE49-F238E27FC236}">
                <a16:creationId xmlns:a16="http://schemas.microsoft.com/office/drawing/2014/main" id="{9BBE9F8C-2EAC-3AFA-133E-6EF971AE11BC}"/>
              </a:ext>
            </a:extLst>
          </p:cNvPr>
          <p:cNvSpPr txBox="1"/>
          <p:nvPr/>
        </p:nvSpPr>
        <p:spPr>
          <a:xfrm>
            <a:off x="8662235" y="5451553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Time</a:t>
            </a:r>
            <a:endParaRPr lang="zh-CN" altLang="en-US" dirty="0"/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B8072578-3DCA-FE73-27D0-568308F2EC9F}"/>
              </a:ext>
            </a:extLst>
          </p:cNvPr>
          <p:cNvSpPr txBox="1"/>
          <p:nvPr/>
        </p:nvSpPr>
        <p:spPr>
          <a:xfrm>
            <a:off x="2038132" y="1390269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Price</a:t>
            </a:r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D260541-2E68-45C2-6105-4875C1CEF4E7}"/>
              </a:ext>
            </a:extLst>
          </p:cNvPr>
          <p:cNvSpPr/>
          <p:nvPr/>
        </p:nvSpPr>
        <p:spPr>
          <a:xfrm>
            <a:off x="2979870" y="4754837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40DBFFF-3555-6CE4-0EAA-7520C85E0F75}"/>
              </a:ext>
            </a:extLst>
          </p:cNvPr>
          <p:cNvSpPr/>
          <p:nvPr/>
        </p:nvSpPr>
        <p:spPr>
          <a:xfrm>
            <a:off x="3771958" y="4178773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92CA5D5-DFA4-8746-385B-6AE508D33049}"/>
              </a:ext>
            </a:extLst>
          </p:cNvPr>
          <p:cNvSpPr/>
          <p:nvPr/>
        </p:nvSpPr>
        <p:spPr>
          <a:xfrm>
            <a:off x="3771958" y="5186885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03B28EC-9817-B104-B302-14DD9DDFDC2B}"/>
              </a:ext>
            </a:extLst>
          </p:cNvPr>
          <p:cNvSpPr/>
          <p:nvPr/>
        </p:nvSpPr>
        <p:spPr>
          <a:xfrm>
            <a:off x="2907862" y="5258893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8F59940-491A-0A0F-329A-FBF8E9EE0F79}"/>
              </a:ext>
            </a:extLst>
          </p:cNvPr>
          <p:cNvSpPr/>
          <p:nvPr/>
        </p:nvSpPr>
        <p:spPr>
          <a:xfrm>
            <a:off x="4348022" y="4466805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F4F2DE9-9932-87A2-EE8D-495180BBB865}"/>
              </a:ext>
            </a:extLst>
          </p:cNvPr>
          <p:cNvSpPr/>
          <p:nvPr/>
        </p:nvSpPr>
        <p:spPr>
          <a:xfrm>
            <a:off x="5500150" y="3602709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91DB87E-3B84-E31E-E088-2ED96D0556D2}"/>
              </a:ext>
            </a:extLst>
          </p:cNvPr>
          <p:cNvSpPr/>
          <p:nvPr/>
        </p:nvSpPr>
        <p:spPr>
          <a:xfrm>
            <a:off x="5212118" y="3170661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DFF7C0D-618A-F961-9F1A-CDD8F4EDBE0A}"/>
              </a:ext>
            </a:extLst>
          </p:cNvPr>
          <p:cNvSpPr/>
          <p:nvPr/>
        </p:nvSpPr>
        <p:spPr>
          <a:xfrm>
            <a:off x="6220230" y="2882629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6DB88B47-8471-F158-3B85-46416F6A08C3}"/>
              </a:ext>
            </a:extLst>
          </p:cNvPr>
          <p:cNvSpPr/>
          <p:nvPr/>
        </p:nvSpPr>
        <p:spPr>
          <a:xfrm>
            <a:off x="5788182" y="2594597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F7AA935-36EE-D6A9-DBE7-696A46C5D04B}"/>
              </a:ext>
            </a:extLst>
          </p:cNvPr>
          <p:cNvSpPr/>
          <p:nvPr/>
        </p:nvSpPr>
        <p:spPr>
          <a:xfrm>
            <a:off x="5716174" y="3026645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29D557F-E3A3-1A8E-E0A9-70CC06310B34}"/>
              </a:ext>
            </a:extLst>
          </p:cNvPr>
          <p:cNvSpPr/>
          <p:nvPr/>
        </p:nvSpPr>
        <p:spPr>
          <a:xfrm>
            <a:off x="5428142" y="2306565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FDBB94D4-7C08-01C4-5A6F-38D5D397AAD4}"/>
              </a:ext>
            </a:extLst>
          </p:cNvPr>
          <p:cNvSpPr/>
          <p:nvPr/>
        </p:nvSpPr>
        <p:spPr>
          <a:xfrm>
            <a:off x="6436254" y="3458693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6ACCF403-F16D-1F60-9154-1C84395185B5}"/>
              </a:ext>
            </a:extLst>
          </p:cNvPr>
          <p:cNvSpPr/>
          <p:nvPr/>
        </p:nvSpPr>
        <p:spPr>
          <a:xfrm>
            <a:off x="6364246" y="2378573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4619EA13-A6F7-862B-F680-6D62A6E0CEBB}"/>
              </a:ext>
            </a:extLst>
          </p:cNvPr>
          <p:cNvSpPr/>
          <p:nvPr/>
        </p:nvSpPr>
        <p:spPr>
          <a:xfrm>
            <a:off x="4780070" y="3602709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CD5A020-6F96-61CF-0A13-649BC6FBBDD7}"/>
              </a:ext>
            </a:extLst>
          </p:cNvPr>
          <p:cNvSpPr/>
          <p:nvPr/>
        </p:nvSpPr>
        <p:spPr>
          <a:xfrm>
            <a:off x="4348022" y="3530701"/>
            <a:ext cx="216024" cy="216024"/>
          </a:xfrm>
          <a:prstGeom prst="ellipse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2005751F-00FF-8CCB-A693-11F55E27644E}"/>
              </a:ext>
            </a:extLst>
          </p:cNvPr>
          <p:cNvCxnSpPr/>
          <p:nvPr/>
        </p:nvCxnSpPr>
        <p:spPr>
          <a:xfrm flipV="1">
            <a:off x="2231136" y="594360"/>
            <a:ext cx="6638544" cy="5416972"/>
          </a:xfrm>
          <a:prstGeom prst="line">
            <a:avLst/>
          </a:prstGeom>
          <a:ln w="63500" cmpd="sng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DBFEBB34-F584-0D8F-B0AF-B9A91BDAF1FB}"/>
              </a:ext>
            </a:extLst>
          </p:cNvPr>
          <p:cNvSpPr txBox="1"/>
          <p:nvPr/>
        </p:nvSpPr>
        <p:spPr>
          <a:xfrm>
            <a:off x="5832676" y="130309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y=a </a:t>
            </a:r>
            <a:r>
              <a:rPr kumimoji="1" lang="en-US" altLang="zh-CN" dirty="0" err="1"/>
              <a:t>t+b</a:t>
            </a:r>
            <a:endParaRPr kumimoji="1"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27AD90A-DBEE-AB00-D887-D04B9ADF3785}"/>
              </a:ext>
            </a:extLst>
          </p:cNvPr>
          <p:cNvSpPr txBox="1"/>
          <p:nvPr/>
        </p:nvSpPr>
        <p:spPr>
          <a:xfrm>
            <a:off x="7405229" y="3360487"/>
            <a:ext cx="42727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Compare the predicted price with the real price in the test data set to calculate the </a:t>
            </a:r>
            <a:r>
              <a:rPr kumimoji="1" lang="en-US" altLang="zh-CN" sz="2800" dirty="0">
                <a:solidFill>
                  <a:srgbClr val="FF0000"/>
                </a:solidFill>
              </a:rPr>
              <a:t>accuracy</a:t>
            </a:r>
            <a:endParaRPr kumimoji="1" lang="en-US" altLang="zh-CN" dirty="0"/>
          </a:p>
        </p:txBody>
      </p:sp>
      <p:sp>
        <p:nvSpPr>
          <p:cNvPr id="31" name="三角形 30">
            <a:extLst>
              <a:ext uri="{FF2B5EF4-FFF2-40B4-BE49-F238E27FC236}">
                <a16:creationId xmlns:a16="http://schemas.microsoft.com/office/drawing/2014/main" id="{8185FE6C-9CF3-5BB6-5465-9B6A67D59BDF}"/>
              </a:ext>
            </a:extLst>
          </p:cNvPr>
          <p:cNvSpPr/>
          <p:nvPr/>
        </p:nvSpPr>
        <p:spPr>
          <a:xfrm>
            <a:off x="7365504" y="1412748"/>
            <a:ext cx="336041" cy="34287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6F8C4C4F-A3C3-50B1-1D29-9A1FB7F46F0F}"/>
              </a:ext>
            </a:extLst>
          </p:cNvPr>
          <p:cNvSpPr/>
          <p:nvPr/>
        </p:nvSpPr>
        <p:spPr>
          <a:xfrm>
            <a:off x="7405229" y="1962704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三角形 32">
            <a:extLst>
              <a:ext uri="{FF2B5EF4-FFF2-40B4-BE49-F238E27FC236}">
                <a16:creationId xmlns:a16="http://schemas.microsoft.com/office/drawing/2014/main" id="{17800A10-020F-D595-763A-E10DE0FDF6AD}"/>
              </a:ext>
            </a:extLst>
          </p:cNvPr>
          <p:cNvSpPr/>
          <p:nvPr/>
        </p:nvSpPr>
        <p:spPr>
          <a:xfrm>
            <a:off x="7857765" y="1069952"/>
            <a:ext cx="336041" cy="34287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6CED79B6-A24A-FD6D-1C57-A1286368A9F1}"/>
              </a:ext>
            </a:extLst>
          </p:cNvPr>
          <p:cNvSpPr/>
          <p:nvPr/>
        </p:nvSpPr>
        <p:spPr>
          <a:xfrm>
            <a:off x="7900529" y="903524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三角形 38">
            <a:extLst>
              <a:ext uri="{FF2B5EF4-FFF2-40B4-BE49-F238E27FC236}">
                <a16:creationId xmlns:a16="http://schemas.microsoft.com/office/drawing/2014/main" id="{EC6990F2-398D-AFAB-347D-4E9493CDBCCB}"/>
              </a:ext>
            </a:extLst>
          </p:cNvPr>
          <p:cNvSpPr/>
          <p:nvPr/>
        </p:nvSpPr>
        <p:spPr>
          <a:xfrm>
            <a:off x="8326194" y="668662"/>
            <a:ext cx="336041" cy="34287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AE7F5510-7564-2398-1AE1-2D614607A6E3}"/>
              </a:ext>
            </a:extLst>
          </p:cNvPr>
          <p:cNvSpPr/>
          <p:nvPr/>
        </p:nvSpPr>
        <p:spPr>
          <a:xfrm>
            <a:off x="8350109" y="1055924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86ABE18-8135-E916-C56C-4C8042FC55B7}"/>
              </a:ext>
            </a:extLst>
          </p:cNvPr>
          <p:cNvSpPr txBox="1"/>
          <p:nvPr/>
        </p:nvSpPr>
        <p:spPr>
          <a:xfrm>
            <a:off x="2424747" y="5671115"/>
            <a:ext cx="578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2011</a:t>
            </a:r>
            <a:r>
              <a:rPr kumimoji="1" lang="zh-CN" altLang="en-US" dirty="0"/>
              <a:t>     </a:t>
            </a:r>
            <a:r>
              <a:rPr kumimoji="1" lang="en-US" altLang="zh-CN" dirty="0"/>
              <a:t>2012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2013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2014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2015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2018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CD3DCF0-6815-FC88-05B7-7ECAD83C14AB}"/>
              </a:ext>
            </a:extLst>
          </p:cNvPr>
          <p:cNvSpPr txBox="1"/>
          <p:nvPr/>
        </p:nvSpPr>
        <p:spPr>
          <a:xfrm>
            <a:off x="7470066" y="4287327"/>
            <a:ext cx="447947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r>
              <a:rPr kumimoji="1" lang="en-US" altLang="zh-CN" dirty="0"/>
              <a:t>This process is called </a:t>
            </a:r>
            <a:r>
              <a:rPr kumimoji="1" lang="en-US" altLang="zh-CN" sz="2800" dirty="0">
                <a:solidFill>
                  <a:srgbClr val="FF0000"/>
                </a:solidFill>
              </a:rPr>
              <a:t>Testing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2637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Important Conceptions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862A2160-22D5-3A3F-08C6-C18F183E2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15662"/>
            <a:ext cx="10058400" cy="4023360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Training – learning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Testing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Sample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Model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Objective function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Learning algorithm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Parameter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Hyper-parameter</a:t>
            </a:r>
          </a:p>
          <a:p>
            <a:pPr>
              <a:buFont typeface="Wingdings" pitchFamily="2" charset="2"/>
              <a:buChar char="l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9104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6" name="内容占位符 2">
            <a:extLst>
              <a:ext uri="{FF2B5EF4-FFF2-40B4-BE49-F238E27FC236}">
                <a16:creationId xmlns:a16="http://schemas.microsoft.com/office/drawing/2014/main" id="{45EC2E2C-4601-2623-D9D6-75B657E4C6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0627512"/>
              </p:ext>
            </p:extLst>
          </p:nvPr>
        </p:nvGraphicFramePr>
        <p:xfrm>
          <a:off x="1158583" y="1711234"/>
          <a:ext cx="10380956" cy="3941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53392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 functions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32BE455-55A8-2AFA-E668-ACA8774CEC3F}"/>
              </a:ext>
            </a:extLst>
          </p:cNvPr>
          <p:cNvCxnSpPr/>
          <p:nvPr/>
        </p:nvCxnSpPr>
        <p:spPr>
          <a:xfrm flipV="1">
            <a:off x="2028820" y="5342262"/>
            <a:ext cx="6408712" cy="423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6">
            <a:extLst>
              <a:ext uri="{FF2B5EF4-FFF2-40B4-BE49-F238E27FC236}">
                <a16:creationId xmlns:a16="http://schemas.microsoft.com/office/drawing/2014/main" id="{8C460623-A53D-F535-5024-5D04AA13CBC7}"/>
              </a:ext>
            </a:extLst>
          </p:cNvPr>
          <p:cNvCxnSpPr/>
          <p:nvPr/>
        </p:nvCxnSpPr>
        <p:spPr>
          <a:xfrm flipV="1">
            <a:off x="2388860" y="1640223"/>
            <a:ext cx="0" cy="43924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2">
            <a:extLst>
              <a:ext uri="{FF2B5EF4-FFF2-40B4-BE49-F238E27FC236}">
                <a16:creationId xmlns:a16="http://schemas.microsoft.com/office/drawing/2014/main" id="{6CB67B8D-26D1-D648-2290-7441F395AD46}"/>
              </a:ext>
            </a:extLst>
          </p:cNvPr>
          <p:cNvSpPr txBox="1"/>
          <p:nvPr/>
        </p:nvSpPr>
        <p:spPr>
          <a:xfrm>
            <a:off x="8647289" y="5217259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Time</a:t>
            </a:r>
            <a:endParaRPr lang="zh-CN" altLang="en-US" dirty="0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2DF35B1C-40F2-7E40-FB26-60EF8287CE92}"/>
              </a:ext>
            </a:extLst>
          </p:cNvPr>
          <p:cNvSpPr txBox="1"/>
          <p:nvPr/>
        </p:nvSpPr>
        <p:spPr>
          <a:xfrm>
            <a:off x="2023186" y="1155975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Price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721723E-B18A-5E2B-6A5C-723877243F4F}"/>
              </a:ext>
            </a:extLst>
          </p:cNvPr>
          <p:cNvSpPr/>
          <p:nvPr/>
        </p:nvSpPr>
        <p:spPr>
          <a:xfrm>
            <a:off x="7327698" y="1082800"/>
            <a:ext cx="427481" cy="4270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EDFC15DA-814B-1F8C-253F-3CA47F0D0E98}"/>
              </a:ext>
            </a:extLst>
          </p:cNvPr>
          <p:cNvCxnSpPr/>
          <p:nvPr/>
        </p:nvCxnSpPr>
        <p:spPr>
          <a:xfrm flipH="1" flipV="1">
            <a:off x="7755180" y="5470932"/>
            <a:ext cx="584861" cy="30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1C5F733-8FDF-A904-3A4B-DF5E0516576C}"/>
              </a:ext>
            </a:extLst>
          </p:cNvPr>
          <p:cNvSpPr txBox="1"/>
          <p:nvPr/>
        </p:nvSpPr>
        <p:spPr>
          <a:xfrm>
            <a:off x="7039666" y="3017439"/>
            <a:ext cx="566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00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7AC5856-44C1-B0E1-2DE1-5566C19FF0F1}"/>
              </a:ext>
            </a:extLst>
          </p:cNvPr>
          <p:cNvSpPr/>
          <p:nvPr/>
        </p:nvSpPr>
        <p:spPr>
          <a:xfrm>
            <a:off x="2640889" y="4765091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162BC60-D297-F354-4EF0-8CB2F7133645}"/>
              </a:ext>
            </a:extLst>
          </p:cNvPr>
          <p:cNvSpPr/>
          <p:nvPr/>
        </p:nvSpPr>
        <p:spPr>
          <a:xfrm>
            <a:off x="3324965" y="4945665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6494E40-B64F-A68F-1F86-45FCAF85EC55}"/>
              </a:ext>
            </a:extLst>
          </p:cNvPr>
          <p:cNvSpPr/>
          <p:nvPr/>
        </p:nvSpPr>
        <p:spPr>
          <a:xfrm>
            <a:off x="4066191" y="3309246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151EDFD-9687-9AAA-8AA8-74C5A6E5BFF4}"/>
              </a:ext>
            </a:extLst>
          </p:cNvPr>
          <p:cNvSpPr/>
          <p:nvPr/>
        </p:nvSpPr>
        <p:spPr>
          <a:xfrm>
            <a:off x="4585228" y="2112807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CB07BC0-96FF-C5FC-C42A-E70B96F39DCB}"/>
              </a:ext>
            </a:extLst>
          </p:cNvPr>
          <p:cNvSpPr/>
          <p:nvPr/>
        </p:nvSpPr>
        <p:spPr>
          <a:xfrm>
            <a:off x="5391016" y="3417258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B6809CC1-8CAB-3F7C-2159-C59836FF8A05}"/>
              </a:ext>
            </a:extLst>
          </p:cNvPr>
          <p:cNvSpPr/>
          <p:nvPr/>
        </p:nvSpPr>
        <p:spPr>
          <a:xfrm>
            <a:off x="6110577" y="4738602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6A9E033-BA9F-C9BB-274B-EF61A5828239}"/>
              </a:ext>
            </a:extLst>
          </p:cNvPr>
          <p:cNvSpPr/>
          <p:nvPr/>
        </p:nvSpPr>
        <p:spPr>
          <a:xfrm>
            <a:off x="6719137" y="4960687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EA6EA237-6A46-C637-DD6E-25282989D09D}"/>
              </a:ext>
            </a:extLst>
          </p:cNvPr>
          <p:cNvSpPr/>
          <p:nvPr/>
        </p:nvSpPr>
        <p:spPr>
          <a:xfrm>
            <a:off x="7390570" y="4630590"/>
            <a:ext cx="216024" cy="21602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79234ABF-2158-C352-9F2B-B3A91E03283C}"/>
              </a:ext>
            </a:extLst>
          </p:cNvPr>
          <p:cNvSpPr/>
          <p:nvPr/>
        </p:nvSpPr>
        <p:spPr>
          <a:xfrm>
            <a:off x="2295117" y="1924842"/>
            <a:ext cx="5197642" cy="3428862"/>
          </a:xfrm>
          <a:custGeom>
            <a:avLst/>
            <a:gdLst>
              <a:gd name="connsiteX0" fmla="*/ 0 w 5197642"/>
              <a:gd name="connsiteY0" fmla="*/ 2268485 h 3428862"/>
              <a:gd name="connsiteX1" fmla="*/ 465221 w 5197642"/>
              <a:gd name="connsiteY1" fmla="*/ 2990380 h 3428862"/>
              <a:gd name="connsiteX2" fmla="*/ 1155032 w 5197642"/>
              <a:gd name="connsiteY2" fmla="*/ 3391432 h 3428862"/>
              <a:gd name="connsiteX3" fmla="*/ 1732548 w 5197642"/>
              <a:gd name="connsiteY3" fmla="*/ 2637453 h 3428862"/>
              <a:gd name="connsiteX4" fmla="*/ 2181726 w 5197642"/>
              <a:gd name="connsiteY4" fmla="*/ 1017201 h 3428862"/>
              <a:gd name="connsiteX5" fmla="*/ 2534653 w 5197642"/>
              <a:gd name="connsiteY5" fmla="*/ 134885 h 3428862"/>
              <a:gd name="connsiteX6" fmla="*/ 2727158 w 5197642"/>
              <a:gd name="connsiteY6" fmla="*/ 6548 h 3428862"/>
              <a:gd name="connsiteX7" fmla="*/ 2903621 w 5197642"/>
              <a:gd name="connsiteY7" fmla="*/ 166969 h 3428862"/>
              <a:gd name="connsiteX8" fmla="*/ 3144253 w 5197642"/>
              <a:gd name="connsiteY8" fmla="*/ 1017201 h 3428862"/>
              <a:gd name="connsiteX9" fmla="*/ 3465095 w 5197642"/>
              <a:gd name="connsiteY9" fmla="*/ 2348696 h 3428862"/>
              <a:gd name="connsiteX10" fmla="*/ 4170948 w 5197642"/>
              <a:gd name="connsiteY10" fmla="*/ 3391432 h 3428862"/>
              <a:gd name="connsiteX11" fmla="*/ 4700337 w 5197642"/>
              <a:gd name="connsiteY11" fmla="*/ 3086632 h 3428862"/>
              <a:gd name="connsiteX12" fmla="*/ 5197642 w 5197642"/>
              <a:gd name="connsiteY12" fmla="*/ 2027853 h 342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97642" h="3428862">
                <a:moveTo>
                  <a:pt x="0" y="2268485"/>
                </a:moveTo>
                <a:cubicBezTo>
                  <a:pt x="136358" y="2535853"/>
                  <a:pt x="272716" y="2803222"/>
                  <a:pt x="465221" y="2990380"/>
                </a:cubicBezTo>
                <a:cubicBezTo>
                  <a:pt x="657726" y="3177538"/>
                  <a:pt x="943811" y="3450253"/>
                  <a:pt x="1155032" y="3391432"/>
                </a:cubicBezTo>
                <a:cubicBezTo>
                  <a:pt x="1366253" y="3332611"/>
                  <a:pt x="1561432" y="3033158"/>
                  <a:pt x="1732548" y="2637453"/>
                </a:cubicBezTo>
                <a:cubicBezTo>
                  <a:pt x="1903664" y="2241748"/>
                  <a:pt x="2048042" y="1434296"/>
                  <a:pt x="2181726" y="1017201"/>
                </a:cubicBezTo>
                <a:cubicBezTo>
                  <a:pt x="2315410" y="600106"/>
                  <a:pt x="2443748" y="303327"/>
                  <a:pt x="2534653" y="134885"/>
                </a:cubicBezTo>
                <a:cubicBezTo>
                  <a:pt x="2625558" y="-33557"/>
                  <a:pt x="2665663" y="1201"/>
                  <a:pt x="2727158" y="6548"/>
                </a:cubicBezTo>
                <a:cubicBezTo>
                  <a:pt x="2788653" y="11895"/>
                  <a:pt x="2834105" y="-1473"/>
                  <a:pt x="2903621" y="166969"/>
                </a:cubicBezTo>
                <a:cubicBezTo>
                  <a:pt x="2973137" y="335411"/>
                  <a:pt x="3050674" y="653580"/>
                  <a:pt x="3144253" y="1017201"/>
                </a:cubicBezTo>
                <a:cubicBezTo>
                  <a:pt x="3237832" y="1380822"/>
                  <a:pt x="3293979" y="1952991"/>
                  <a:pt x="3465095" y="2348696"/>
                </a:cubicBezTo>
                <a:cubicBezTo>
                  <a:pt x="3636211" y="2744401"/>
                  <a:pt x="3965074" y="3268443"/>
                  <a:pt x="4170948" y="3391432"/>
                </a:cubicBezTo>
                <a:cubicBezTo>
                  <a:pt x="4376822" y="3514421"/>
                  <a:pt x="4529221" y="3313895"/>
                  <a:pt x="4700337" y="3086632"/>
                </a:cubicBezTo>
                <a:cubicBezTo>
                  <a:pt x="4871453" y="2859369"/>
                  <a:pt x="5197642" y="2027853"/>
                  <a:pt x="5197642" y="202785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EF2897F-FD5E-74E4-2A73-19A208E83C48}"/>
              </a:ext>
            </a:extLst>
          </p:cNvPr>
          <p:cNvSpPr txBox="1"/>
          <p:nvPr/>
        </p:nvSpPr>
        <p:spPr>
          <a:xfrm>
            <a:off x="5728128" y="1770969"/>
            <a:ext cx="159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Y=A sin(a </a:t>
            </a:r>
            <a:r>
              <a:rPr kumimoji="1" lang="en-US" altLang="zh-CN" dirty="0" err="1"/>
              <a:t>x+b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A253484-3A77-C570-F8D6-980EAC9ED930}"/>
              </a:ext>
            </a:extLst>
          </p:cNvPr>
          <p:cNvSpPr txBox="1"/>
          <p:nvPr/>
        </p:nvSpPr>
        <p:spPr>
          <a:xfrm>
            <a:off x="2409801" y="5436821"/>
            <a:ext cx="578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2011</a:t>
            </a:r>
            <a:r>
              <a:rPr kumimoji="1" lang="zh-CN" altLang="en-US" dirty="0"/>
              <a:t>     </a:t>
            </a:r>
            <a:r>
              <a:rPr kumimoji="1" lang="en-US" altLang="zh-CN" dirty="0"/>
              <a:t>2012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2013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2014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2015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2016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2017</a:t>
            </a:r>
            <a:r>
              <a:rPr kumimoji="1" lang="zh-CN" altLang="en-US" dirty="0"/>
              <a:t>   </a:t>
            </a:r>
            <a:r>
              <a:rPr kumimoji="1" lang="en-US" altLang="zh-CN" dirty="0"/>
              <a:t>2018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2315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 general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E84D5B-1692-6C11-7801-56B0B0E9A90B}"/>
              </a:ext>
            </a:extLst>
          </p:cNvPr>
          <p:cNvSpPr txBox="1"/>
          <p:nvPr/>
        </p:nvSpPr>
        <p:spPr>
          <a:xfrm>
            <a:off x="9317047" y="5293129"/>
            <a:ext cx="1929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To predict</a:t>
            </a:r>
            <a:r>
              <a:rPr kumimoji="1" lang="mr-IN" altLang="zh-CN" dirty="0"/>
              <a:t>…</a:t>
            </a:r>
            <a:endParaRPr kumimoji="1" lang="zh-CN" altLang="en-US" dirty="0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3C6CFE9-3E1A-D530-607E-A1BA912DE1FD}"/>
              </a:ext>
            </a:extLst>
          </p:cNvPr>
          <p:cNvCxnSpPr/>
          <p:nvPr/>
        </p:nvCxnSpPr>
        <p:spPr>
          <a:xfrm flipH="1">
            <a:off x="5486400" y="3977640"/>
            <a:ext cx="1348740" cy="139446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265131BA-8971-D00B-59FA-155838044CE1}"/>
              </a:ext>
            </a:extLst>
          </p:cNvPr>
          <p:cNvSpPr txBox="1"/>
          <p:nvPr/>
        </p:nvSpPr>
        <p:spPr>
          <a:xfrm>
            <a:off x="9317047" y="4728112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Model: z=f(</a:t>
            </a:r>
            <a:r>
              <a:rPr kumimoji="1" lang="en-US" altLang="zh-CN" dirty="0" err="1"/>
              <a:t>t,d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4FD11705-0E6B-4331-DC34-2A4A872F8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740" y="1277472"/>
            <a:ext cx="6543149" cy="4599280"/>
          </a:xfrm>
          <a:prstGeom prst="rect">
            <a:avLst/>
          </a:prstGeom>
        </p:spPr>
      </p:pic>
      <p:sp>
        <p:nvSpPr>
          <p:cNvPr id="29" name="椭圆 28">
            <a:extLst>
              <a:ext uri="{FF2B5EF4-FFF2-40B4-BE49-F238E27FC236}">
                <a16:creationId xmlns:a16="http://schemas.microsoft.com/office/drawing/2014/main" id="{AA042BB4-F880-402F-5C3C-928662CC1406}"/>
              </a:ext>
            </a:extLst>
          </p:cNvPr>
          <p:cNvSpPr/>
          <p:nvPr/>
        </p:nvSpPr>
        <p:spPr>
          <a:xfrm>
            <a:off x="6720840" y="3416951"/>
            <a:ext cx="228600" cy="24064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8857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Underfitted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Overfitted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80BCF72F-8382-7E5D-B4F3-AB6113467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6471" y="1671252"/>
            <a:ext cx="11239058" cy="390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75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B7F0BD9-231D-B74B-AED4-00723682B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4930" y="643466"/>
            <a:ext cx="6942139" cy="557106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FA4218B-F69C-FD40-910E-2B6136F4595F}"/>
              </a:ext>
            </a:extLst>
          </p:cNvPr>
          <p:cNvSpPr txBox="1"/>
          <p:nvPr/>
        </p:nvSpPr>
        <p:spPr>
          <a:xfrm>
            <a:off x="688769" y="643466"/>
            <a:ext cx="84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No noise</a:t>
            </a:r>
            <a:endParaRPr kumimoji="1"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0EAFE6A-A2D5-C04D-A3F5-806F4F26431F}"/>
              </a:ext>
            </a:extLst>
          </p:cNvPr>
          <p:cNvSpPr/>
          <p:nvPr/>
        </p:nvSpPr>
        <p:spPr>
          <a:xfrm>
            <a:off x="4309021" y="637941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3"/>
              </a:rPr>
              <a:t>https://arxiv.org/abs/1803.08823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5560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AEDFF4F-B3EC-6D4B-ACFD-A4355ED59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3804" y="495587"/>
            <a:ext cx="7430145" cy="58913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F70BE8D-FEF6-DF4D-A5CF-A340BBBD795B}"/>
              </a:ext>
            </a:extLst>
          </p:cNvPr>
          <p:cNvSpPr txBox="1"/>
          <p:nvPr/>
        </p:nvSpPr>
        <p:spPr>
          <a:xfrm>
            <a:off x="688769" y="643466"/>
            <a:ext cx="843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Over</a:t>
            </a:r>
          </a:p>
          <a:p>
            <a:r>
              <a:rPr kumimoji="1" lang="en-US" altLang="zh-CN" dirty="0"/>
              <a:t>fitting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4B550F4-B0D3-6C4D-8520-63059BFA8B17}"/>
              </a:ext>
            </a:extLst>
          </p:cNvPr>
          <p:cNvSpPr/>
          <p:nvPr/>
        </p:nvSpPr>
        <p:spPr>
          <a:xfrm>
            <a:off x="4309021" y="637941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3"/>
              </a:rPr>
              <a:t>https://arxiv.org/abs/1803.08823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8290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 over over-fitting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B18E0C-51C1-7DF6-C626-127C42E76AB8}"/>
              </a:ext>
            </a:extLst>
          </p:cNvPr>
          <p:cNvSpPr/>
          <p:nvPr/>
        </p:nvSpPr>
        <p:spPr>
          <a:xfrm>
            <a:off x="5647039" y="5444455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4"/>
              </a:rPr>
              <a:t>https://arxiv.org/abs/1803.08823</a:t>
            </a:r>
            <a:endParaRPr lang="zh-CN" altLang="en-US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B24DBC9-7BF6-3102-78CD-0CBF97270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331" y="2834641"/>
            <a:ext cx="4418571" cy="1685103"/>
          </a:xfrm>
        </p:spPr>
        <p:txBody>
          <a:bodyPr/>
          <a:lstStyle/>
          <a:p>
            <a:r>
              <a:rPr kumimoji="1" lang="en-US" altLang="zh-CN" dirty="0"/>
              <a:t>Reduce the model</a:t>
            </a:r>
          </a:p>
          <a:p>
            <a:r>
              <a:rPr kumimoji="1" lang="en-US" altLang="zh-CN" dirty="0"/>
              <a:t>Add more data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E70EF2D-ED66-7516-3955-AAD6EEB7A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617" y="1691477"/>
            <a:ext cx="9088582" cy="347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13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Bias variance decomposition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181EACC-1665-ABBE-030C-2399AAE05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Suppose the data is generated 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The training data set 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 err="1"/>
                  <a:t>iid</a:t>
                </a:r>
                <a:r>
                  <a:rPr kumimoji="1" lang="en-US" altLang="zh-CN" dirty="0"/>
                  <a:t> D=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(</a:t>
                </a:r>
                <a:r>
                  <a:rPr kumimoji="1" lang="en-US" altLang="zh-CN" dirty="0" err="1"/>
                  <a:t>X,y</a:t>
                </a:r>
                <a:r>
                  <a:rPr kumimoji="1" lang="en-US" altLang="zh-CN" dirty="0"/>
                  <a:t>)</a:t>
                </a:r>
              </a:p>
              <a:p>
                <a:r>
                  <a:rPr kumimoji="1" lang="en-US" altLang="zh-CN" dirty="0"/>
                  <a:t>Our model is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endParaRPr kumimoji="1" lang="en-US" altLang="zh-CN" dirty="0"/>
              </a:p>
              <a:p>
                <a:r>
                  <a:rPr kumimoji="1" lang="en-US" altLang="zh-CN" dirty="0"/>
                  <a:t>The cost function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acc>
                                  <m:accPr>
                                    <m:chr m:val="̂"/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kumimoji="1"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181EACC-1665-ABBE-030C-2399AAE05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631" t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7FD8E121-7BAF-B219-CAEB-5B0A1B812EA6}"/>
              </a:ext>
            </a:extLst>
          </p:cNvPr>
          <p:cNvSpPr/>
          <p:nvPr/>
        </p:nvSpPr>
        <p:spPr>
          <a:xfrm>
            <a:off x="1097280" y="6355045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5"/>
              </a:rPr>
              <a:t>https://arxiv.org/abs/1803.08823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F6BCA49-D620-43D4-B946-3879CA759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720" y="3916563"/>
            <a:ext cx="2521131" cy="5299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4CB652A-8B15-740B-112B-AA66B5453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5058" y="4591023"/>
            <a:ext cx="357507" cy="33367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03EAD2C-1C8B-BE57-BF68-F1AC8C6DB632}"/>
              </a:ext>
            </a:extLst>
          </p:cNvPr>
          <p:cNvSpPr txBox="1"/>
          <p:nvPr/>
        </p:nvSpPr>
        <p:spPr>
          <a:xfrm>
            <a:off x="1830343" y="4573193"/>
            <a:ext cx="4402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Expectation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possible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3750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Bias variance decomposition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03EB1F-A945-44A2-1B75-217B3ABD3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12" y="1245793"/>
            <a:ext cx="9795164" cy="24006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6D9435-344D-6DCE-75A6-1D20A81E1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9949" y="4062313"/>
            <a:ext cx="7342909" cy="1254970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AA60B0D8-678F-D470-EA0F-156B6EAF8B45}"/>
              </a:ext>
            </a:extLst>
          </p:cNvPr>
          <p:cNvCxnSpPr/>
          <p:nvPr/>
        </p:nvCxnSpPr>
        <p:spPr>
          <a:xfrm>
            <a:off x="4988313" y="3646423"/>
            <a:ext cx="0" cy="305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8830BD0-B4E9-6D78-B6EA-5644AA354B3F}"/>
              </a:ext>
            </a:extLst>
          </p:cNvPr>
          <p:cNvCxnSpPr/>
          <p:nvPr/>
        </p:nvCxnSpPr>
        <p:spPr>
          <a:xfrm>
            <a:off x="6886386" y="5317283"/>
            <a:ext cx="0" cy="305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14E9C9E-86E6-10B3-334C-919D510A281C}"/>
                  </a:ext>
                </a:extLst>
              </p:cNvPr>
              <p:cNvSpPr/>
              <p:nvPr/>
            </p:nvSpPr>
            <p:spPr>
              <a:xfrm>
                <a:off x="6477620" y="5733173"/>
                <a:ext cx="8175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𝐵𝑖𝑎𝑠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14E9C9E-86E6-10B3-334C-919D510A2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620" y="5733173"/>
                <a:ext cx="81753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4A793FC-71BD-5D90-E9D7-6B01D9E7FDD4}"/>
                  </a:ext>
                </a:extLst>
              </p:cNvPr>
              <p:cNvSpPr/>
              <p:nvPr/>
            </p:nvSpPr>
            <p:spPr>
              <a:xfrm>
                <a:off x="9005085" y="5733173"/>
                <a:ext cx="6257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4A793FC-71BD-5D90-E9D7-6B01D9E7F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085" y="5733173"/>
                <a:ext cx="6257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BBAA7F8-3495-C4B0-A010-249AD7FF6E3F}"/>
              </a:ext>
            </a:extLst>
          </p:cNvPr>
          <p:cNvCxnSpPr>
            <a:cxnSpLocks/>
          </p:cNvCxnSpPr>
          <p:nvPr/>
        </p:nvCxnSpPr>
        <p:spPr>
          <a:xfrm flipH="1">
            <a:off x="2720126" y="3642030"/>
            <a:ext cx="856039" cy="31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0E1AF83-E15B-3A09-7356-E246B76F9246}"/>
                  </a:ext>
                </a:extLst>
              </p:cNvPr>
              <p:cNvSpPr/>
              <p:nvPr/>
            </p:nvSpPr>
            <p:spPr>
              <a:xfrm>
                <a:off x="2308020" y="4062407"/>
                <a:ext cx="7936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𝑜𝑖𝑠𝑒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0E1AF83-E15B-3A09-7356-E246B76F9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020" y="4062407"/>
                <a:ext cx="79361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ECFD0D7-8D7B-F8E5-1C76-8AFBE6305D2C}"/>
                  </a:ext>
                </a:extLst>
              </p:cNvPr>
              <p:cNvSpPr/>
              <p:nvPr/>
            </p:nvSpPr>
            <p:spPr>
              <a:xfrm>
                <a:off x="843980" y="5696810"/>
                <a:ext cx="343277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𝐵𝑖𝑎𝑠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𝑜𝑖𝑠𝑒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ECFD0D7-8D7B-F8E5-1C76-8AFBE6305D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80" y="5696810"/>
                <a:ext cx="343277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08B935E-DAB9-2FC7-920C-338309C0A4EC}"/>
              </a:ext>
            </a:extLst>
          </p:cNvPr>
          <p:cNvCxnSpPr/>
          <p:nvPr/>
        </p:nvCxnSpPr>
        <p:spPr>
          <a:xfrm>
            <a:off x="9317047" y="5391140"/>
            <a:ext cx="0" cy="305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AAF369A4-28ED-50DF-42AD-3E682042F6D7}"/>
              </a:ext>
            </a:extLst>
          </p:cNvPr>
          <p:cNvSpPr/>
          <p:nvPr/>
        </p:nvSpPr>
        <p:spPr>
          <a:xfrm>
            <a:off x="1097280" y="6355045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10"/>
              </a:rPr>
              <a:t>https://arxiv.org/abs/1803.08823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6195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Bias variance trade-off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9EBE76D-4317-D76A-5C4B-20A6FA011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4039" y="1270197"/>
            <a:ext cx="4800976" cy="435133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EB18E0C-51C1-7DF6-C626-127C42E76AB8}"/>
              </a:ext>
            </a:extLst>
          </p:cNvPr>
          <p:cNvSpPr/>
          <p:nvPr/>
        </p:nvSpPr>
        <p:spPr>
          <a:xfrm>
            <a:off x="4426639" y="5693576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5"/>
              </a:rPr>
              <a:t>https://arxiv.org/abs/1803.08823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8816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Bias variance trade-off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9EBE76D-4317-D76A-5C4B-20A6FA011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4039" y="1270197"/>
            <a:ext cx="4800976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2B5FFE-FD74-A961-4BB1-BCB9EA97B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5015" y="1266539"/>
            <a:ext cx="6050116" cy="43431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EB18E0C-51C1-7DF6-C626-127C42E76AB8}"/>
              </a:ext>
            </a:extLst>
          </p:cNvPr>
          <p:cNvSpPr/>
          <p:nvPr/>
        </p:nvSpPr>
        <p:spPr>
          <a:xfrm>
            <a:off x="4426639" y="5693576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6"/>
              </a:rPr>
              <a:t>https://arxiv.org/abs/1803.08823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848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35" y="1"/>
            <a:ext cx="11215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1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0E72B12-9A7D-DA56-3F98-42D4CD386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15662"/>
            <a:ext cx="10058400" cy="4023360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Underfitting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Overfitting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Noise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Bias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Variance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Bias-variance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trade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complexity</a:t>
            </a:r>
          </a:p>
          <a:p>
            <a:pPr>
              <a:buFont typeface="Wingdings" pitchFamily="2" charset="2"/>
              <a:buChar char="l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1178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6" name="内容占位符 2">
            <a:extLst>
              <a:ext uri="{FF2B5EF4-FFF2-40B4-BE49-F238E27FC236}">
                <a16:creationId xmlns:a16="http://schemas.microsoft.com/office/drawing/2014/main" id="{45EC2E2C-4601-2623-D9D6-75B657E4C6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58583" y="1711234"/>
          <a:ext cx="10380956" cy="3941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6524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 Problem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5975C86-F005-3F06-BE22-807F34640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148223"/>
              </p:ext>
            </p:extLst>
          </p:nvPr>
        </p:nvGraphicFramePr>
        <p:xfrm>
          <a:off x="4691663" y="1338748"/>
          <a:ext cx="2936682" cy="4538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8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5519">
                <a:tc>
                  <a:txBody>
                    <a:bodyPr/>
                    <a:lstStyle/>
                    <a:p>
                      <a:r>
                        <a:rPr lang="zh-CN" altLang="en-US" dirty="0"/>
                        <a:t>肿瘤尺寸</a:t>
                      </a:r>
                      <a:r>
                        <a:rPr lang="en-US" altLang="zh-CN" dirty="0"/>
                        <a:t>(cm)</a:t>
                      </a:r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良性／恶性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519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00B0F0"/>
                          </a:solidFill>
                        </a:rPr>
                        <a:t>1.4</a:t>
                      </a:r>
                      <a:endParaRPr lang="zh-CN" altLang="en-US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519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00B0F0"/>
                          </a:solidFill>
                        </a:rPr>
                        <a:t>2.0</a:t>
                      </a:r>
                      <a:endParaRPr lang="zh-CN" altLang="en-US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684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00B0F0"/>
                          </a:solidFill>
                        </a:rPr>
                        <a:t>1.0</a:t>
                      </a:r>
                      <a:endParaRPr lang="zh-CN" altLang="en-US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519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00B0F0"/>
                          </a:solidFill>
                        </a:rPr>
                        <a:t>0.5</a:t>
                      </a:r>
                      <a:endParaRPr lang="zh-CN" altLang="en-US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9684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00B0F0"/>
                          </a:solidFill>
                        </a:rPr>
                        <a:t>1</a:t>
                      </a:r>
                      <a:r>
                        <a:rPr lang="en-US" altLang="zh-CN" b="1">
                          <a:solidFill>
                            <a:srgbClr val="00B0F0"/>
                          </a:solidFill>
                        </a:rPr>
                        <a:t>.5</a:t>
                      </a:r>
                      <a:endParaRPr lang="zh-CN" altLang="en-US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0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4000" dirty="0">
                          <a:solidFill>
                            <a:srgbClr val="FF0000"/>
                          </a:solidFill>
                          <a:latin typeface="+mj-lt"/>
                        </a:rPr>
                        <a:t>?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519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00B0F0"/>
                          </a:solidFill>
                        </a:rPr>
                        <a:t>0.2</a:t>
                      </a:r>
                      <a:endParaRPr lang="zh-CN" altLang="en-US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9684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00B0F0"/>
                          </a:solidFill>
                        </a:rPr>
                        <a:t>2.5</a:t>
                      </a:r>
                      <a:endParaRPr lang="zh-CN" altLang="en-US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72C895E4-8ADD-248D-1B05-867371538A1D}"/>
              </a:ext>
            </a:extLst>
          </p:cNvPr>
          <p:cNvSpPr txBox="1"/>
          <p:nvPr/>
        </p:nvSpPr>
        <p:spPr>
          <a:xfrm>
            <a:off x="3622153" y="1392256"/>
            <a:ext cx="17373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Feature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4C195B-F584-575E-1AD5-E6F4543348CD}"/>
              </a:ext>
            </a:extLst>
          </p:cNvPr>
          <p:cNvSpPr txBox="1"/>
          <p:nvPr/>
        </p:nvSpPr>
        <p:spPr>
          <a:xfrm>
            <a:off x="7715989" y="1392256"/>
            <a:ext cx="278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Label (Decision variable)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6591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 Regression?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C8D499FD-AE31-28AC-D26D-213A1912A1F3}"/>
              </a:ext>
            </a:extLst>
          </p:cNvPr>
          <p:cNvCxnSpPr/>
          <p:nvPr/>
        </p:nvCxnSpPr>
        <p:spPr>
          <a:xfrm>
            <a:off x="1645351" y="4841707"/>
            <a:ext cx="6191943" cy="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12">
            <a:extLst>
              <a:ext uri="{FF2B5EF4-FFF2-40B4-BE49-F238E27FC236}">
                <a16:creationId xmlns:a16="http://schemas.microsoft.com/office/drawing/2014/main" id="{93184E9B-8FF1-982A-FAF1-710CA7EC45BF}"/>
              </a:ext>
            </a:extLst>
          </p:cNvPr>
          <p:cNvCxnSpPr/>
          <p:nvPr/>
        </p:nvCxnSpPr>
        <p:spPr>
          <a:xfrm flipV="1">
            <a:off x="4034933" y="1671401"/>
            <a:ext cx="0" cy="36724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A21DEDBB-AD2F-ED7E-0DC2-58E404C10BE2}"/>
              </a:ext>
            </a:extLst>
          </p:cNvPr>
          <p:cNvSpPr/>
          <p:nvPr/>
        </p:nvSpPr>
        <p:spPr>
          <a:xfrm>
            <a:off x="4136624" y="4646662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F8BE4D-C480-3A9B-375F-D639F41FA862}"/>
              </a:ext>
            </a:extLst>
          </p:cNvPr>
          <p:cNvSpPr/>
          <p:nvPr/>
        </p:nvSpPr>
        <p:spPr>
          <a:xfrm>
            <a:off x="5172998" y="4653185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F626014-E736-20C4-2B73-511B95A44698}"/>
              </a:ext>
            </a:extLst>
          </p:cNvPr>
          <p:cNvSpPr/>
          <p:nvPr/>
        </p:nvSpPr>
        <p:spPr>
          <a:xfrm>
            <a:off x="5893078" y="4653185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080593D-0075-0D7F-2BA2-D1B98BFFB8CC}"/>
              </a:ext>
            </a:extLst>
          </p:cNvPr>
          <p:cNvSpPr/>
          <p:nvPr/>
        </p:nvSpPr>
        <p:spPr>
          <a:xfrm>
            <a:off x="5172998" y="2656717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341F167-2671-9253-286F-3C069FC47324}"/>
              </a:ext>
            </a:extLst>
          </p:cNvPr>
          <p:cNvSpPr/>
          <p:nvPr/>
        </p:nvSpPr>
        <p:spPr>
          <a:xfrm>
            <a:off x="4740950" y="2656717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D145F69-5931-C77F-7A2B-370C923A6007}"/>
              </a:ext>
            </a:extLst>
          </p:cNvPr>
          <p:cNvSpPr/>
          <p:nvPr/>
        </p:nvSpPr>
        <p:spPr>
          <a:xfrm>
            <a:off x="6469142" y="2656717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F81A1BC-9931-AC6C-B109-E459B1A48978}"/>
              </a:ext>
            </a:extLst>
          </p:cNvPr>
          <p:cNvSpPr/>
          <p:nvPr/>
        </p:nvSpPr>
        <p:spPr>
          <a:xfrm>
            <a:off x="7477254" y="2656717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E8EA2D68-8DFB-1436-193C-43091730C02C}"/>
              </a:ext>
            </a:extLst>
          </p:cNvPr>
          <p:cNvSpPr txBox="1"/>
          <p:nvPr/>
        </p:nvSpPr>
        <p:spPr>
          <a:xfrm>
            <a:off x="7981310" y="5032981"/>
            <a:ext cx="54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Size</a:t>
            </a:r>
            <a:endParaRPr lang="zh-CN" altLang="en-US" dirty="0"/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2AC7F079-79ED-D32E-2313-A1174CBCB0FB}"/>
              </a:ext>
            </a:extLst>
          </p:cNvPr>
          <p:cNvSpPr txBox="1"/>
          <p:nvPr/>
        </p:nvSpPr>
        <p:spPr>
          <a:xfrm>
            <a:off x="3546400" y="27276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407CCE92-B4E4-2760-D3BE-E786BC02A452}"/>
              </a:ext>
            </a:extLst>
          </p:cNvPr>
          <p:cNvSpPr txBox="1"/>
          <p:nvPr/>
        </p:nvSpPr>
        <p:spPr>
          <a:xfrm>
            <a:off x="3597751" y="43624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4A978C0C-3214-C99E-1E04-8659CA848220}"/>
              </a:ext>
            </a:extLst>
          </p:cNvPr>
          <p:cNvSpPr/>
          <p:nvPr/>
        </p:nvSpPr>
        <p:spPr>
          <a:xfrm>
            <a:off x="3488552" y="4646662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0A6A29A-E710-03AC-9BF6-DC10DA630DF1}"/>
              </a:ext>
            </a:extLst>
          </p:cNvPr>
          <p:cNvSpPr/>
          <p:nvPr/>
        </p:nvSpPr>
        <p:spPr>
          <a:xfrm>
            <a:off x="2912488" y="4646662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三角形 23">
            <a:extLst>
              <a:ext uri="{FF2B5EF4-FFF2-40B4-BE49-F238E27FC236}">
                <a16:creationId xmlns:a16="http://schemas.microsoft.com/office/drawing/2014/main" id="{CD6CC4B1-FE8D-3273-BBF4-82ABE4A91079}"/>
              </a:ext>
            </a:extLst>
          </p:cNvPr>
          <p:cNvSpPr/>
          <p:nvPr/>
        </p:nvSpPr>
        <p:spPr>
          <a:xfrm>
            <a:off x="7046001" y="4678023"/>
            <a:ext cx="251012" cy="2748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A3D7666-7F5A-77C5-24E8-94F1759EFDF0}"/>
              </a:ext>
            </a:extLst>
          </p:cNvPr>
          <p:cNvSpPr txBox="1"/>
          <p:nvPr/>
        </p:nvSpPr>
        <p:spPr>
          <a:xfrm>
            <a:off x="6829182" y="3412597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F02833CF-2116-286D-7124-7870E693E223}"/>
              </a:ext>
            </a:extLst>
          </p:cNvPr>
          <p:cNvSpPr txBox="1"/>
          <p:nvPr/>
        </p:nvSpPr>
        <p:spPr>
          <a:xfrm>
            <a:off x="3325208" y="154091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Class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3461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 Regression?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C8D499FD-AE31-28AC-D26D-213A1912A1F3}"/>
              </a:ext>
            </a:extLst>
          </p:cNvPr>
          <p:cNvCxnSpPr/>
          <p:nvPr/>
        </p:nvCxnSpPr>
        <p:spPr>
          <a:xfrm>
            <a:off x="1645351" y="4841707"/>
            <a:ext cx="6191943" cy="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12">
            <a:extLst>
              <a:ext uri="{FF2B5EF4-FFF2-40B4-BE49-F238E27FC236}">
                <a16:creationId xmlns:a16="http://schemas.microsoft.com/office/drawing/2014/main" id="{93184E9B-8FF1-982A-FAF1-710CA7EC45BF}"/>
              </a:ext>
            </a:extLst>
          </p:cNvPr>
          <p:cNvCxnSpPr/>
          <p:nvPr/>
        </p:nvCxnSpPr>
        <p:spPr>
          <a:xfrm flipV="1">
            <a:off x="4034933" y="1671401"/>
            <a:ext cx="0" cy="36724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A21DEDBB-AD2F-ED7E-0DC2-58E404C10BE2}"/>
              </a:ext>
            </a:extLst>
          </p:cNvPr>
          <p:cNvSpPr/>
          <p:nvPr/>
        </p:nvSpPr>
        <p:spPr>
          <a:xfrm>
            <a:off x="4136624" y="4646662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1F8BE4D-C480-3A9B-375F-D639F41FA862}"/>
              </a:ext>
            </a:extLst>
          </p:cNvPr>
          <p:cNvSpPr/>
          <p:nvPr/>
        </p:nvSpPr>
        <p:spPr>
          <a:xfrm>
            <a:off x="5172998" y="4653185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F626014-E736-20C4-2B73-511B95A44698}"/>
              </a:ext>
            </a:extLst>
          </p:cNvPr>
          <p:cNvSpPr/>
          <p:nvPr/>
        </p:nvSpPr>
        <p:spPr>
          <a:xfrm>
            <a:off x="5893078" y="4653185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080593D-0075-0D7F-2BA2-D1B98BFFB8CC}"/>
              </a:ext>
            </a:extLst>
          </p:cNvPr>
          <p:cNvSpPr/>
          <p:nvPr/>
        </p:nvSpPr>
        <p:spPr>
          <a:xfrm>
            <a:off x="5172998" y="2656717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341F167-2671-9253-286F-3C069FC47324}"/>
              </a:ext>
            </a:extLst>
          </p:cNvPr>
          <p:cNvSpPr/>
          <p:nvPr/>
        </p:nvSpPr>
        <p:spPr>
          <a:xfrm>
            <a:off x="4740950" y="2656717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D145F69-5931-C77F-7A2B-370C923A6007}"/>
              </a:ext>
            </a:extLst>
          </p:cNvPr>
          <p:cNvSpPr/>
          <p:nvPr/>
        </p:nvSpPr>
        <p:spPr>
          <a:xfrm>
            <a:off x="6469142" y="2656717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F81A1BC-9931-AC6C-B109-E459B1A48978}"/>
              </a:ext>
            </a:extLst>
          </p:cNvPr>
          <p:cNvSpPr/>
          <p:nvPr/>
        </p:nvSpPr>
        <p:spPr>
          <a:xfrm>
            <a:off x="7477254" y="2656717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24">
            <a:extLst>
              <a:ext uri="{FF2B5EF4-FFF2-40B4-BE49-F238E27FC236}">
                <a16:creationId xmlns:a16="http://schemas.microsoft.com/office/drawing/2014/main" id="{E8EA2D68-8DFB-1436-193C-43091730C02C}"/>
              </a:ext>
            </a:extLst>
          </p:cNvPr>
          <p:cNvSpPr txBox="1"/>
          <p:nvPr/>
        </p:nvSpPr>
        <p:spPr>
          <a:xfrm>
            <a:off x="7981310" y="5032981"/>
            <a:ext cx="54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Size</a:t>
            </a:r>
            <a:endParaRPr lang="zh-CN" altLang="en-US" dirty="0"/>
          </a:p>
        </p:txBody>
      </p:sp>
      <p:sp>
        <p:nvSpPr>
          <p:cNvPr id="20" name="TextBox 26">
            <a:extLst>
              <a:ext uri="{FF2B5EF4-FFF2-40B4-BE49-F238E27FC236}">
                <a16:creationId xmlns:a16="http://schemas.microsoft.com/office/drawing/2014/main" id="{2AC7F079-79ED-D32E-2313-A1174CBCB0FB}"/>
              </a:ext>
            </a:extLst>
          </p:cNvPr>
          <p:cNvSpPr txBox="1"/>
          <p:nvPr/>
        </p:nvSpPr>
        <p:spPr>
          <a:xfrm>
            <a:off x="3546400" y="27276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407CCE92-B4E4-2760-D3BE-E786BC02A452}"/>
              </a:ext>
            </a:extLst>
          </p:cNvPr>
          <p:cNvSpPr txBox="1"/>
          <p:nvPr/>
        </p:nvSpPr>
        <p:spPr>
          <a:xfrm>
            <a:off x="3597751" y="43624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4A978C0C-3214-C99E-1E04-8659CA848220}"/>
              </a:ext>
            </a:extLst>
          </p:cNvPr>
          <p:cNvSpPr/>
          <p:nvPr/>
        </p:nvSpPr>
        <p:spPr>
          <a:xfrm>
            <a:off x="3488552" y="4646662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0A6A29A-E710-03AC-9BF6-DC10DA630DF1}"/>
              </a:ext>
            </a:extLst>
          </p:cNvPr>
          <p:cNvSpPr/>
          <p:nvPr/>
        </p:nvSpPr>
        <p:spPr>
          <a:xfrm>
            <a:off x="2912488" y="4646662"/>
            <a:ext cx="360040" cy="36004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三角形 23">
            <a:extLst>
              <a:ext uri="{FF2B5EF4-FFF2-40B4-BE49-F238E27FC236}">
                <a16:creationId xmlns:a16="http://schemas.microsoft.com/office/drawing/2014/main" id="{CD6CC4B1-FE8D-3273-BBF4-82ABE4A91079}"/>
              </a:ext>
            </a:extLst>
          </p:cNvPr>
          <p:cNvSpPr/>
          <p:nvPr/>
        </p:nvSpPr>
        <p:spPr>
          <a:xfrm>
            <a:off x="7046001" y="4678023"/>
            <a:ext cx="251012" cy="2748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A3D7666-7F5A-77C5-24E8-94F1759EFDF0}"/>
              </a:ext>
            </a:extLst>
          </p:cNvPr>
          <p:cNvSpPr txBox="1"/>
          <p:nvPr/>
        </p:nvSpPr>
        <p:spPr>
          <a:xfrm>
            <a:off x="6829182" y="3412597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26" name="TextBox 24">
            <a:extLst>
              <a:ext uri="{FF2B5EF4-FFF2-40B4-BE49-F238E27FC236}">
                <a16:creationId xmlns:a16="http://schemas.microsoft.com/office/drawing/2014/main" id="{F02833CF-2116-286D-7124-7870E693E223}"/>
              </a:ext>
            </a:extLst>
          </p:cNvPr>
          <p:cNvSpPr txBox="1"/>
          <p:nvPr/>
        </p:nvSpPr>
        <p:spPr>
          <a:xfrm>
            <a:off x="3325208" y="1540913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Class</a:t>
            </a:r>
            <a:endParaRPr lang="zh-CN" altLang="en-US" dirty="0"/>
          </a:p>
        </p:txBody>
      </p:sp>
      <p:sp>
        <p:nvSpPr>
          <p:cNvPr id="4" name="任意多边形 21">
            <a:extLst>
              <a:ext uri="{FF2B5EF4-FFF2-40B4-BE49-F238E27FC236}">
                <a16:creationId xmlns:a16="http://schemas.microsoft.com/office/drawing/2014/main" id="{3BD319CE-DC4B-9BF7-9465-E91B397A226A}"/>
              </a:ext>
            </a:extLst>
          </p:cNvPr>
          <p:cNvSpPr/>
          <p:nvPr/>
        </p:nvSpPr>
        <p:spPr>
          <a:xfrm>
            <a:off x="3488552" y="2571492"/>
            <a:ext cx="4472203" cy="2376264"/>
          </a:xfrm>
          <a:custGeom>
            <a:avLst/>
            <a:gdLst>
              <a:gd name="connsiteX0" fmla="*/ 0 w 3896139"/>
              <a:gd name="connsiteY0" fmla="*/ 2142435 h 2274957"/>
              <a:gd name="connsiteX1" fmla="*/ 874643 w 3896139"/>
              <a:gd name="connsiteY1" fmla="*/ 1970157 h 2274957"/>
              <a:gd name="connsiteX2" fmla="*/ 1616765 w 3896139"/>
              <a:gd name="connsiteY2" fmla="*/ 313635 h 2274957"/>
              <a:gd name="connsiteX3" fmla="*/ 3896139 w 3896139"/>
              <a:gd name="connsiteY3" fmla="*/ 88348 h 2274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6139" h="2274957">
                <a:moveTo>
                  <a:pt x="0" y="2142435"/>
                </a:moveTo>
                <a:cubicBezTo>
                  <a:pt x="302591" y="2208696"/>
                  <a:pt x="605182" y="2274957"/>
                  <a:pt x="874643" y="1970157"/>
                </a:cubicBezTo>
                <a:cubicBezTo>
                  <a:pt x="1144104" y="1665357"/>
                  <a:pt x="1113182" y="627270"/>
                  <a:pt x="1616765" y="313635"/>
                </a:cubicBezTo>
                <a:cubicBezTo>
                  <a:pt x="2120348" y="0"/>
                  <a:pt x="3008243" y="44174"/>
                  <a:pt x="3896139" y="88348"/>
                </a:cubicBezTo>
              </a:path>
            </a:pathLst>
          </a:cu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4E3634-2242-A109-33B7-F29BE2292291}"/>
              </a:ext>
            </a:extLst>
          </p:cNvPr>
          <p:cNvSpPr txBox="1"/>
          <p:nvPr/>
        </p:nvSpPr>
        <p:spPr>
          <a:xfrm>
            <a:off x="6829182" y="3431471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>
                <a:solidFill>
                  <a:srgbClr val="FF0000"/>
                </a:solidFill>
              </a:rPr>
              <a:t>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66EDD9B-8EE4-8A1F-6BCB-86671DE1518D}"/>
                  </a:ext>
                </a:extLst>
              </p:cNvPr>
              <p:cNvSpPr txBox="1"/>
              <p:nvPr/>
            </p:nvSpPr>
            <p:spPr>
              <a:xfrm>
                <a:off x="8608827" y="2540119"/>
                <a:ext cx="2309928" cy="530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66EDD9B-8EE4-8A1F-6BCB-86671DE15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827" y="2540119"/>
                <a:ext cx="2309928" cy="530530"/>
              </a:xfrm>
              <a:prstGeom prst="rect">
                <a:avLst/>
              </a:prstGeom>
              <a:blipFill>
                <a:blip r:embed="rId4"/>
                <a:stretch>
                  <a:fillRect t="-7143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7375DC46-5895-6117-62C1-04FC5F46F7E1}"/>
              </a:ext>
            </a:extLst>
          </p:cNvPr>
          <p:cNvSpPr txBox="1"/>
          <p:nvPr/>
        </p:nvSpPr>
        <p:spPr>
          <a:xfrm>
            <a:off x="8984810" y="3431471"/>
            <a:ext cx="2557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Logistic function,  value is belong to [0,1], can be explained as the </a:t>
            </a:r>
            <a:r>
              <a:rPr kumimoji="1" lang="en-US" altLang="zh-CN" dirty="0" err="1"/>
              <a:t>Prob</a:t>
            </a:r>
            <a:r>
              <a:rPr kumimoji="1" lang="en-US" altLang="zh-CN" dirty="0"/>
              <a:t> of class 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9467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Dimensional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7E67717D-2FE1-63D2-E8E3-F8B9B9AD53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330108"/>
              </p:ext>
            </p:extLst>
          </p:nvPr>
        </p:nvGraphicFramePr>
        <p:xfrm>
          <a:off x="2709175" y="1389845"/>
          <a:ext cx="4405023" cy="4538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8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5519">
                <a:tc>
                  <a:txBody>
                    <a:bodyPr/>
                    <a:lstStyle/>
                    <a:p>
                      <a:r>
                        <a:rPr lang="zh-CN" altLang="en-US" dirty="0"/>
                        <a:t>年龄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肿瘤尺寸</a:t>
                      </a:r>
                      <a:r>
                        <a:rPr lang="en-US" altLang="zh-CN" dirty="0"/>
                        <a:t>(cm)</a:t>
                      </a:r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良性／恶性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519">
                <a:tc>
                  <a:txBody>
                    <a:bodyPr/>
                    <a:lstStyle/>
                    <a:p>
                      <a:r>
                        <a:rPr lang="en-US" altLang="zh-CN" dirty="0"/>
                        <a:t>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519">
                <a:tc>
                  <a:txBody>
                    <a:bodyPr/>
                    <a:lstStyle/>
                    <a:p>
                      <a:r>
                        <a:rPr lang="en-US" altLang="zh-CN" dirty="0"/>
                        <a:t>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684">
                <a:tc>
                  <a:txBody>
                    <a:bodyPr/>
                    <a:lstStyle/>
                    <a:p>
                      <a:r>
                        <a:rPr lang="en-US" altLang="zh-CN" dirty="0"/>
                        <a:t>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519">
                <a:tc>
                  <a:txBody>
                    <a:bodyPr/>
                    <a:lstStyle/>
                    <a:p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9684">
                <a:tc>
                  <a:txBody>
                    <a:bodyPr/>
                    <a:lstStyle/>
                    <a:p>
                      <a:r>
                        <a:rPr lang="en-US" altLang="zh-CN" dirty="0"/>
                        <a:t>70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en-US" altLang="zh-CN"/>
                        <a:t>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0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4000" dirty="0">
                          <a:solidFill>
                            <a:srgbClr val="FF0000"/>
                          </a:solidFill>
                          <a:latin typeface="+mj-lt"/>
                        </a:rPr>
                        <a:t>?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519">
                <a:tc>
                  <a:txBody>
                    <a:bodyPr/>
                    <a:lstStyle/>
                    <a:p>
                      <a:r>
                        <a:rPr lang="en-US" altLang="zh-CN" dirty="0"/>
                        <a:t>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9684">
                <a:tc>
                  <a:txBody>
                    <a:bodyPr/>
                    <a:lstStyle/>
                    <a:p>
                      <a:r>
                        <a:rPr lang="en-US" altLang="zh-CN" dirty="0"/>
                        <a:t>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" name="文本框 28">
            <a:extLst>
              <a:ext uri="{FF2B5EF4-FFF2-40B4-BE49-F238E27FC236}">
                <a16:creationId xmlns:a16="http://schemas.microsoft.com/office/drawing/2014/main" id="{73BD34A9-0347-7A41-89FB-82D0E8AFCD64}"/>
              </a:ext>
            </a:extLst>
          </p:cNvPr>
          <p:cNvSpPr txBox="1"/>
          <p:nvPr/>
        </p:nvSpPr>
        <p:spPr>
          <a:xfrm>
            <a:off x="8184260" y="2150460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Labels</a:t>
            </a:r>
            <a:endParaRPr kumimoji="1" lang="zh-CN" altLang="en-US" dirty="0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16DECFB1-FECC-E211-848C-62E54D1C06EC}"/>
              </a:ext>
            </a:extLst>
          </p:cNvPr>
          <p:cNvCxnSpPr>
            <a:stCxn id="29" idx="1"/>
          </p:cNvCxnSpPr>
          <p:nvPr/>
        </p:nvCxnSpPr>
        <p:spPr>
          <a:xfrm flipH="1" flipV="1">
            <a:off x="6424040" y="2310480"/>
            <a:ext cx="1760220" cy="24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DEF951E1-28D5-95C7-5D79-636F5D8D0C49}"/>
              </a:ext>
            </a:extLst>
          </p:cNvPr>
          <p:cNvCxnSpPr>
            <a:stCxn id="29" idx="1"/>
          </p:cNvCxnSpPr>
          <p:nvPr/>
        </p:nvCxnSpPr>
        <p:spPr>
          <a:xfrm flipH="1">
            <a:off x="6424040" y="2335126"/>
            <a:ext cx="1760220" cy="615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E0EF8029-F31C-870D-1AF7-9A6E894AC4D5}"/>
              </a:ext>
            </a:extLst>
          </p:cNvPr>
          <p:cNvSpPr txBox="1"/>
          <p:nvPr/>
        </p:nvSpPr>
        <p:spPr>
          <a:xfrm>
            <a:off x="4198767" y="909288"/>
            <a:ext cx="17373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Feature</a:t>
            </a:r>
            <a:endParaRPr kumimoji="1" lang="zh-CN" altLang="en-US" dirty="0"/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ED252911-D84B-073D-765C-C76DBFE08B1C}"/>
              </a:ext>
            </a:extLst>
          </p:cNvPr>
          <p:cNvCxnSpPr/>
          <p:nvPr/>
        </p:nvCxnSpPr>
        <p:spPr>
          <a:xfrm flipV="1">
            <a:off x="3513909" y="1184108"/>
            <a:ext cx="1097280" cy="205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00820BBB-0CA5-0096-B072-AB20519F76B4}"/>
              </a:ext>
            </a:extLst>
          </p:cNvPr>
          <p:cNvCxnSpPr/>
          <p:nvPr/>
        </p:nvCxnSpPr>
        <p:spPr>
          <a:xfrm flipH="1" flipV="1">
            <a:off x="4611189" y="1184108"/>
            <a:ext cx="251460" cy="20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E240FD9B-2FBB-411B-3A0C-64EF6E2DB144}"/>
              </a:ext>
            </a:extLst>
          </p:cNvPr>
          <p:cNvSpPr txBox="1"/>
          <p:nvPr/>
        </p:nvSpPr>
        <p:spPr>
          <a:xfrm>
            <a:off x="5968909" y="898134"/>
            <a:ext cx="178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Decision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4244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199ACF-9516-E6BB-5C0C-340FE5EFA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889" y="1082800"/>
            <a:ext cx="5206153" cy="414564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857C13C-186E-967D-A467-F8CD5C7D8F79}"/>
              </a:ext>
            </a:extLst>
          </p:cNvPr>
          <p:cNvSpPr txBox="1"/>
          <p:nvPr/>
        </p:nvSpPr>
        <p:spPr>
          <a:xfrm>
            <a:off x="3484523" y="48109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尺寸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F49995-F5E8-D09C-EDB6-CA8C07016004}"/>
              </a:ext>
            </a:extLst>
          </p:cNvPr>
          <p:cNvSpPr txBox="1"/>
          <p:nvPr/>
        </p:nvSpPr>
        <p:spPr>
          <a:xfrm>
            <a:off x="6467634" y="416456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年龄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355D78F-271D-686D-2037-4748FF05686B}"/>
              </a:ext>
            </a:extLst>
          </p:cNvPr>
          <p:cNvSpPr/>
          <p:nvPr/>
        </p:nvSpPr>
        <p:spPr>
          <a:xfrm>
            <a:off x="3868318" y="3182666"/>
            <a:ext cx="111388" cy="81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8C4E876-284F-662C-15D9-7E66FABC37E4}"/>
              </a:ext>
            </a:extLst>
          </p:cNvPr>
          <p:cNvSpPr/>
          <p:nvPr/>
        </p:nvSpPr>
        <p:spPr>
          <a:xfrm>
            <a:off x="3493774" y="3381561"/>
            <a:ext cx="111388" cy="81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75D85E5-D1AB-8738-5D0E-07459ADDD796}"/>
              </a:ext>
            </a:extLst>
          </p:cNvPr>
          <p:cNvSpPr/>
          <p:nvPr/>
        </p:nvSpPr>
        <p:spPr>
          <a:xfrm>
            <a:off x="3199307" y="3567541"/>
            <a:ext cx="111388" cy="81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88EDE2D-804E-731D-04B4-6D82F0261FB3}"/>
              </a:ext>
            </a:extLst>
          </p:cNvPr>
          <p:cNvSpPr/>
          <p:nvPr/>
        </p:nvSpPr>
        <p:spPr>
          <a:xfrm>
            <a:off x="3881234" y="3707026"/>
            <a:ext cx="111388" cy="81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C944941-BD58-A3EB-3E30-B6E38EE3C6BB}"/>
              </a:ext>
            </a:extLst>
          </p:cNvPr>
          <p:cNvSpPr/>
          <p:nvPr/>
        </p:nvSpPr>
        <p:spPr>
          <a:xfrm>
            <a:off x="4268691" y="2792624"/>
            <a:ext cx="111388" cy="81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D8C43979-657E-9950-FE85-10F43A807BF3}"/>
              </a:ext>
            </a:extLst>
          </p:cNvPr>
          <p:cNvCxnSpPr/>
          <p:nvPr/>
        </p:nvCxnSpPr>
        <p:spPr>
          <a:xfrm>
            <a:off x="4297241" y="1933534"/>
            <a:ext cx="1314634" cy="2516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87C14C6C-A7B7-BED5-FF94-321CBC077EC2}"/>
              </a:ext>
            </a:extLst>
          </p:cNvPr>
          <p:cNvSpPr/>
          <p:nvPr/>
        </p:nvSpPr>
        <p:spPr>
          <a:xfrm>
            <a:off x="4191200" y="2436163"/>
            <a:ext cx="111388" cy="81880"/>
          </a:xfrm>
          <a:prstGeom prst="ellipse">
            <a:avLst/>
          </a:prstGeom>
          <a:solidFill>
            <a:srgbClr val="FFC000">
              <a:alpha val="19000"/>
            </a:srgbClr>
          </a:solidFill>
          <a:ln>
            <a:solidFill>
              <a:schemeClr val="accent1">
                <a:shade val="50000"/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DEB4914-A28D-9AD5-AF34-A8F54912EB1D}"/>
              </a:ext>
            </a:extLst>
          </p:cNvPr>
          <p:cNvSpPr/>
          <p:nvPr/>
        </p:nvSpPr>
        <p:spPr>
          <a:xfrm>
            <a:off x="4377180" y="2141699"/>
            <a:ext cx="111388" cy="81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6D8939C-B391-D934-0103-452640141A2F}"/>
              </a:ext>
            </a:extLst>
          </p:cNvPr>
          <p:cNvSpPr/>
          <p:nvPr/>
        </p:nvSpPr>
        <p:spPr>
          <a:xfrm>
            <a:off x="5059105" y="2048706"/>
            <a:ext cx="111388" cy="81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BAC27F46-50B5-94F3-8FB0-6A54ECE7FEE4}"/>
              </a:ext>
            </a:extLst>
          </p:cNvPr>
          <p:cNvSpPr/>
          <p:nvPr/>
        </p:nvSpPr>
        <p:spPr>
          <a:xfrm>
            <a:off x="5459476" y="2015127"/>
            <a:ext cx="111388" cy="81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D06798C-FEA5-2388-8547-969A4AD15EAC}"/>
              </a:ext>
            </a:extLst>
          </p:cNvPr>
          <p:cNvSpPr/>
          <p:nvPr/>
        </p:nvSpPr>
        <p:spPr>
          <a:xfrm>
            <a:off x="5611875" y="1780070"/>
            <a:ext cx="111388" cy="81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859D7E6-C48A-5978-A817-DA410BFB4C69}"/>
              </a:ext>
            </a:extLst>
          </p:cNvPr>
          <p:cNvSpPr/>
          <p:nvPr/>
        </p:nvSpPr>
        <p:spPr>
          <a:xfrm>
            <a:off x="5255416" y="1578593"/>
            <a:ext cx="111388" cy="81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B93BDA8-B502-B773-0560-0D75C603EB24}"/>
              </a:ext>
            </a:extLst>
          </p:cNvPr>
          <p:cNvSpPr/>
          <p:nvPr/>
        </p:nvSpPr>
        <p:spPr>
          <a:xfrm>
            <a:off x="5968341" y="1671584"/>
            <a:ext cx="111388" cy="81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753E955-AEB2-2330-9695-E5514DF0074D}"/>
              </a:ext>
            </a:extLst>
          </p:cNvPr>
          <p:cNvSpPr/>
          <p:nvPr/>
        </p:nvSpPr>
        <p:spPr>
          <a:xfrm>
            <a:off x="6278303" y="2384504"/>
            <a:ext cx="111388" cy="81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0093B61-C6DD-1876-4095-66D963FBE66A}"/>
              </a:ext>
            </a:extLst>
          </p:cNvPr>
          <p:cNvSpPr/>
          <p:nvPr/>
        </p:nvSpPr>
        <p:spPr>
          <a:xfrm>
            <a:off x="5751360" y="2802954"/>
            <a:ext cx="111388" cy="81880"/>
          </a:xfrm>
          <a:prstGeom prst="ellipse">
            <a:avLst/>
          </a:prstGeom>
          <a:solidFill>
            <a:srgbClr val="FFC000">
              <a:alpha val="19000"/>
            </a:srgbClr>
          </a:solidFill>
          <a:ln>
            <a:solidFill>
              <a:schemeClr val="accent1">
                <a:shade val="50000"/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031BB68-11EB-8FFC-660B-CA963178801B}"/>
              </a:ext>
            </a:extLst>
          </p:cNvPr>
          <p:cNvSpPr/>
          <p:nvPr/>
        </p:nvSpPr>
        <p:spPr>
          <a:xfrm>
            <a:off x="6074242" y="2598893"/>
            <a:ext cx="111388" cy="81880"/>
          </a:xfrm>
          <a:prstGeom prst="ellipse">
            <a:avLst/>
          </a:prstGeom>
          <a:solidFill>
            <a:srgbClr val="FFC000">
              <a:alpha val="19000"/>
            </a:srgbClr>
          </a:solidFill>
          <a:ln>
            <a:solidFill>
              <a:schemeClr val="accent1">
                <a:shade val="50000"/>
                <a:alpha val="2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0C608557-1D7C-981A-5FFE-F6341A684AC1}"/>
              </a:ext>
            </a:extLst>
          </p:cNvPr>
          <p:cNvCxnSpPr/>
          <p:nvPr/>
        </p:nvCxnSpPr>
        <p:spPr>
          <a:xfrm>
            <a:off x="4313362" y="2867147"/>
            <a:ext cx="17585" cy="57694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7EF8C0FF-3A9B-A2AD-4FEE-4B266E44F1C3}"/>
              </a:ext>
            </a:extLst>
          </p:cNvPr>
          <p:cNvCxnSpPr/>
          <p:nvPr/>
        </p:nvCxnSpPr>
        <p:spPr>
          <a:xfrm flipH="1">
            <a:off x="4429782" y="2210805"/>
            <a:ext cx="3092" cy="33067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30122421-19A0-7F56-0460-38C55642CB18}"/>
              </a:ext>
            </a:extLst>
          </p:cNvPr>
          <p:cNvCxnSpPr/>
          <p:nvPr/>
        </p:nvCxnSpPr>
        <p:spPr>
          <a:xfrm>
            <a:off x="5113460" y="2129082"/>
            <a:ext cx="1339" cy="11667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448BA5A1-37EA-B68D-362F-BFFF6D4C66AE}"/>
              </a:ext>
            </a:extLst>
          </p:cNvPr>
          <p:cNvCxnSpPr/>
          <p:nvPr/>
        </p:nvCxnSpPr>
        <p:spPr>
          <a:xfrm flipH="1" flipV="1">
            <a:off x="5366804" y="4335926"/>
            <a:ext cx="59170" cy="12112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965288EE-1EB8-164D-DB6E-9E749E504EB7}"/>
                  </a:ext>
                </a:extLst>
              </p:cNvPr>
              <p:cNvSpPr/>
              <p:nvPr/>
            </p:nvSpPr>
            <p:spPr>
              <a:xfrm>
                <a:off x="7823394" y="3016267"/>
                <a:ext cx="2647629" cy="8943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zh-CN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𝑠</m:t>
                      </m:r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𝑥</m:t>
                      </m:r>
                      <m:r>
                        <a:rPr kumimoji="1" lang="en-US" altLang="zh-CN" b="0" i="1" baseline="-25000" smtClean="0">
                          <a:latin typeface="Cambria Math" charset="0"/>
                        </a:rPr>
                        <m:t>1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b="0" i="1" baseline="-2500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</m:oMath>
                  </m:oMathPara>
                </a14:m>
                <a:endParaRPr kumimoji="1" lang="en-US" altLang="zh-CN" baseline="-25000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965288EE-1EB8-164D-DB6E-9E749E504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394" y="3016267"/>
                <a:ext cx="2647629" cy="8943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2B055415-996C-E1CE-BF7D-6A9971E0A810}"/>
                  </a:ext>
                </a:extLst>
              </p:cNvPr>
              <p:cNvSpPr txBox="1"/>
              <p:nvPr/>
            </p:nvSpPr>
            <p:spPr>
              <a:xfrm>
                <a:off x="4512605" y="5629138"/>
                <a:ext cx="23099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=1/2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2B055415-996C-E1CE-BF7D-6A9971E0A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605" y="5629138"/>
                <a:ext cx="2309928" cy="276999"/>
              </a:xfrm>
              <a:prstGeom prst="rect">
                <a:avLst/>
              </a:prstGeom>
              <a:blipFill>
                <a:blip r:embed="rId6"/>
                <a:stretch>
                  <a:fillRect t="-4348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151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C4F1A2E-BA22-A15B-E550-E5E6DDF740F9}"/>
                  </a:ext>
                </a:extLst>
              </p:cNvPr>
              <p:cNvSpPr/>
              <p:nvPr/>
            </p:nvSpPr>
            <p:spPr>
              <a:xfrm>
                <a:off x="5383801" y="406047"/>
                <a:ext cx="3911391" cy="8943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en-US" altLang="zh-CN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𝑠</m:t>
                      </m:r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𝑥</m:t>
                      </m:r>
                      <m:r>
                        <a:rPr kumimoji="1" lang="en-US" altLang="zh-CN" b="0" i="1" baseline="-25000" smtClean="0">
                          <a:latin typeface="Cambria Math" charset="0"/>
                        </a:rPr>
                        <m:t>1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b="0" i="1" baseline="-2500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</m:oMath>
                  </m:oMathPara>
                </a14:m>
                <a:endParaRPr kumimoji="1" lang="en-US" altLang="zh-CN" baseline="-25000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C4F1A2E-BA22-A15B-E550-E5E6DDF74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801" y="406047"/>
                <a:ext cx="3911391" cy="8943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 6">
            <a:extLst>
              <a:ext uri="{FF2B5EF4-FFF2-40B4-BE49-F238E27FC236}">
                <a16:creationId xmlns:a16="http://schemas.microsoft.com/office/drawing/2014/main" id="{13438047-10FD-68BF-4E6D-BE11C15A35E0}"/>
              </a:ext>
            </a:extLst>
          </p:cNvPr>
          <p:cNvGrpSpPr/>
          <p:nvPr/>
        </p:nvGrpSpPr>
        <p:grpSpPr>
          <a:xfrm>
            <a:off x="1202215" y="1392032"/>
            <a:ext cx="4893785" cy="4484719"/>
            <a:chOff x="1251678" y="1874517"/>
            <a:chExt cx="5323145" cy="4823337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58C33168-E49A-F851-93B2-6CE9C9DA9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1678" y="1874517"/>
              <a:ext cx="5206153" cy="4145640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283F941-2E36-3DFF-4856-B28D341FDD03}"/>
                </a:ext>
              </a:extLst>
            </p:cNvPr>
            <p:cNvSpPr txBox="1"/>
            <p:nvPr/>
          </p:nvSpPr>
          <p:spPr>
            <a:xfrm>
              <a:off x="2677312" y="560271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尺寸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625A971-AE9F-418F-9BBB-D8AB3DE4C626}"/>
                </a:ext>
              </a:extLst>
            </p:cNvPr>
            <p:cNvSpPr txBox="1"/>
            <p:nvPr/>
          </p:nvSpPr>
          <p:spPr>
            <a:xfrm>
              <a:off x="5660423" y="495628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年龄</a:t>
              </a: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012E3F21-D9C6-F79F-61C2-F3DBF239C826}"/>
                </a:ext>
              </a:extLst>
            </p:cNvPr>
            <p:cNvSpPr/>
            <p:nvPr/>
          </p:nvSpPr>
          <p:spPr>
            <a:xfrm>
              <a:off x="3061107" y="3974383"/>
              <a:ext cx="111388" cy="81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2316C394-B4E7-0B66-BFA9-06D618D99F94}"/>
                </a:ext>
              </a:extLst>
            </p:cNvPr>
            <p:cNvSpPr/>
            <p:nvPr/>
          </p:nvSpPr>
          <p:spPr>
            <a:xfrm>
              <a:off x="2686563" y="4173278"/>
              <a:ext cx="111388" cy="81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548E12C-582C-414D-58BB-C0CA1B79E64E}"/>
                </a:ext>
              </a:extLst>
            </p:cNvPr>
            <p:cNvSpPr/>
            <p:nvPr/>
          </p:nvSpPr>
          <p:spPr>
            <a:xfrm>
              <a:off x="2392096" y="4359258"/>
              <a:ext cx="111388" cy="81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D845C789-8EB8-B1ED-ECF4-DF09FAFBAF9E}"/>
                </a:ext>
              </a:extLst>
            </p:cNvPr>
            <p:cNvSpPr/>
            <p:nvPr/>
          </p:nvSpPr>
          <p:spPr>
            <a:xfrm>
              <a:off x="3074023" y="4498743"/>
              <a:ext cx="111388" cy="81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C947B717-9B55-375E-2E55-8A7D654882A4}"/>
                </a:ext>
              </a:extLst>
            </p:cNvPr>
            <p:cNvSpPr/>
            <p:nvPr/>
          </p:nvSpPr>
          <p:spPr>
            <a:xfrm>
              <a:off x="3461480" y="3584341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2" name="直线连接符 41">
              <a:extLst>
                <a:ext uri="{FF2B5EF4-FFF2-40B4-BE49-F238E27FC236}">
                  <a16:creationId xmlns:a16="http://schemas.microsoft.com/office/drawing/2014/main" id="{58B6ECEC-4717-3521-0EAF-1B5D7FE1894A}"/>
                </a:ext>
              </a:extLst>
            </p:cNvPr>
            <p:cNvCxnSpPr/>
            <p:nvPr/>
          </p:nvCxnSpPr>
          <p:spPr>
            <a:xfrm>
              <a:off x="3490030" y="2725251"/>
              <a:ext cx="1314634" cy="25166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3CAAAD2B-4685-09CD-BC0D-7111DFF27FC0}"/>
                </a:ext>
              </a:extLst>
            </p:cNvPr>
            <p:cNvSpPr/>
            <p:nvPr/>
          </p:nvSpPr>
          <p:spPr>
            <a:xfrm>
              <a:off x="3383989" y="3227880"/>
              <a:ext cx="111388" cy="81880"/>
            </a:xfrm>
            <a:prstGeom prst="ellipse">
              <a:avLst/>
            </a:prstGeom>
            <a:solidFill>
              <a:srgbClr val="FFC000">
                <a:alpha val="19000"/>
              </a:srgbClr>
            </a:solidFill>
            <a:ln>
              <a:solidFill>
                <a:schemeClr val="accent1">
                  <a:shade val="50000"/>
                  <a:alpha val="2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981A8A53-505E-B1A0-EACD-A91EE5FE2AD2}"/>
                </a:ext>
              </a:extLst>
            </p:cNvPr>
            <p:cNvSpPr/>
            <p:nvPr/>
          </p:nvSpPr>
          <p:spPr>
            <a:xfrm>
              <a:off x="3569969" y="2933416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5A5110DE-F498-DE6A-4DE6-EE7D153819EC}"/>
                </a:ext>
              </a:extLst>
            </p:cNvPr>
            <p:cNvSpPr/>
            <p:nvPr/>
          </p:nvSpPr>
          <p:spPr>
            <a:xfrm>
              <a:off x="4251894" y="2840423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9087BAC0-16C6-E224-C7AB-92E8A9AD6D64}"/>
                </a:ext>
              </a:extLst>
            </p:cNvPr>
            <p:cNvSpPr/>
            <p:nvPr/>
          </p:nvSpPr>
          <p:spPr>
            <a:xfrm>
              <a:off x="4652265" y="2806844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97A615A-1352-ED3D-EE95-F195D0274EC5}"/>
                </a:ext>
              </a:extLst>
            </p:cNvPr>
            <p:cNvSpPr/>
            <p:nvPr/>
          </p:nvSpPr>
          <p:spPr>
            <a:xfrm>
              <a:off x="4804664" y="2571787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27041281-C395-DBAE-9C30-69BE13A89D6F}"/>
                </a:ext>
              </a:extLst>
            </p:cNvPr>
            <p:cNvSpPr/>
            <p:nvPr/>
          </p:nvSpPr>
          <p:spPr>
            <a:xfrm>
              <a:off x="4448205" y="2370310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83DBD5AC-0264-272A-84ED-9DD12052AB53}"/>
                </a:ext>
              </a:extLst>
            </p:cNvPr>
            <p:cNvSpPr/>
            <p:nvPr/>
          </p:nvSpPr>
          <p:spPr>
            <a:xfrm>
              <a:off x="5161130" y="2463301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2EBD44B7-FAAD-9B46-CC9B-61F0512A2F9A}"/>
                </a:ext>
              </a:extLst>
            </p:cNvPr>
            <p:cNvSpPr/>
            <p:nvPr/>
          </p:nvSpPr>
          <p:spPr>
            <a:xfrm>
              <a:off x="5471092" y="3176221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66DDD5AD-9D41-83BD-1B7E-CD6C1A341EC2}"/>
                </a:ext>
              </a:extLst>
            </p:cNvPr>
            <p:cNvSpPr/>
            <p:nvPr/>
          </p:nvSpPr>
          <p:spPr>
            <a:xfrm>
              <a:off x="4944149" y="3594671"/>
              <a:ext cx="111388" cy="81880"/>
            </a:xfrm>
            <a:prstGeom prst="ellipse">
              <a:avLst/>
            </a:prstGeom>
            <a:solidFill>
              <a:srgbClr val="FFC000">
                <a:alpha val="19000"/>
              </a:srgbClr>
            </a:solidFill>
            <a:ln>
              <a:solidFill>
                <a:schemeClr val="accent1">
                  <a:shade val="50000"/>
                  <a:alpha val="2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CBA14BF-8BF9-5B13-830B-F7D31514F4BC}"/>
                </a:ext>
              </a:extLst>
            </p:cNvPr>
            <p:cNvSpPr/>
            <p:nvPr/>
          </p:nvSpPr>
          <p:spPr>
            <a:xfrm>
              <a:off x="5267031" y="3390610"/>
              <a:ext cx="111388" cy="81880"/>
            </a:xfrm>
            <a:prstGeom prst="ellipse">
              <a:avLst/>
            </a:prstGeom>
            <a:solidFill>
              <a:srgbClr val="FFC000">
                <a:alpha val="19000"/>
              </a:srgbClr>
            </a:solidFill>
            <a:ln>
              <a:solidFill>
                <a:schemeClr val="accent1">
                  <a:shade val="50000"/>
                  <a:alpha val="2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3" name="直线连接符 52">
              <a:extLst>
                <a:ext uri="{FF2B5EF4-FFF2-40B4-BE49-F238E27FC236}">
                  <a16:creationId xmlns:a16="http://schemas.microsoft.com/office/drawing/2014/main" id="{486AC98A-333C-A194-7154-F519B9B83490}"/>
                </a:ext>
              </a:extLst>
            </p:cNvPr>
            <p:cNvCxnSpPr/>
            <p:nvPr/>
          </p:nvCxnSpPr>
          <p:spPr>
            <a:xfrm>
              <a:off x="3506151" y="3658864"/>
              <a:ext cx="17585" cy="576946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53">
              <a:extLst>
                <a:ext uri="{FF2B5EF4-FFF2-40B4-BE49-F238E27FC236}">
                  <a16:creationId xmlns:a16="http://schemas.microsoft.com/office/drawing/2014/main" id="{D3EFCF34-EAE1-19C5-9E28-C87B2D33C7A2}"/>
                </a:ext>
              </a:extLst>
            </p:cNvPr>
            <p:cNvCxnSpPr/>
            <p:nvPr/>
          </p:nvCxnSpPr>
          <p:spPr>
            <a:xfrm flipH="1">
              <a:off x="3622571" y="3002522"/>
              <a:ext cx="3092" cy="330671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>
              <a:extLst>
                <a:ext uri="{FF2B5EF4-FFF2-40B4-BE49-F238E27FC236}">
                  <a16:creationId xmlns:a16="http://schemas.microsoft.com/office/drawing/2014/main" id="{44160A00-DEF3-0298-97A3-851B4F5FE756}"/>
                </a:ext>
              </a:extLst>
            </p:cNvPr>
            <p:cNvCxnSpPr/>
            <p:nvPr/>
          </p:nvCxnSpPr>
          <p:spPr>
            <a:xfrm>
              <a:off x="4306249" y="2920799"/>
              <a:ext cx="1339" cy="116676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55">
              <a:extLst>
                <a:ext uri="{FF2B5EF4-FFF2-40B4-BE49-F238E27FC236}">
                  <a16:creationId xmlns:a16="http://schemas.microsoft.com/office/drawing/2014/main" id="{83FA844D-5D66-3712-52F1-5FE40A615965}"/>
                </a:ext>
              </a:extLst>
            </p:cNvPr>
            <p:cNvCxnSpPr/>
            <p:nvPr/>
          </p:nvCxnSpPr>
          <p:spPr>
            <a:xfrm flipH="1" flipV="1">
              <a:off x="4559593" y="5127643"/>
              <a:ext cx="59170" cy="12112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E9233EBB-3057-13B1-9326-C7FF9C5D8F77}"/>
                    </a:ext>
                  </a:extLst>
                </p:cNvPr>
                <p:cNvSpPr txBox="1"/>
                <p:nvPr/>
              </p:nvSpPr>
              <p:spPr>
                <a:xfrm>
                  <a:off x="3705394" y="6420855"/>
                  <a:ext cx="230992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charset="0"/>
                          </a:rPr>
                          <m:t>=1/2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28" name="文本框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5394" y="6420855"/>
                  <a:ext cx="2309928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2381" b="-4761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椭圆 57">
            <a:extLst>
              <a:ext uri="{FF2B5EF4-FFF2-40B4-BE49-F238E27FC236}">
                <a16:creationId xmlns:a16="http://schemas.microsoft.com/office/drawing/2014/main" id="{076FA6F0-156D-0F0E-E671-5E89CCC6CDE6}"/>
              </a:ext>
            </a:extLst>
          </p:cNvPr>
          <p:cNvSpPr/>
          <p:nvPr/>
        </p:nvSpPr>
        <p:spPr>
          <a:xfrm>
            <a:off x="7956245" y="2179388"/>
            <a:ext cx="502920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A7EAF8BA-09BB-AF65-1282-167DAAF728CA}"/>
              </a:ext>
            </a:extLst>
          </p:cNvPr>
          <p:cNvSpPr/>
          <p:nvPr/>
        </p:nvSpPr>
        <p:spPr>
          <a:xfrm>
            <a:off x="7956245" y="4171931"/>
            <a:ext cx="502920" cy="54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FBF42013-9087-415C-6C04-AB1EF799690A}"/>
              </a:ext>
            </a:extLst>
          </p:cNvPr>
          <p:cNvSpPr/>
          <p:nvPr/>
        </p:nvSpPr>
        <p:spPr>
          <a:xfrm>
            <a:off x="9578942" y="3044976"/>
            <a:ext cx="1295400" cy="1386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任意形状 60">
            <a:extLst>
              <a:ext uri="{FF2B5EF4-FFF2-40B4-BE49-F238E27FC236}">
                <a16:creationId xmlns:a16="http://schemas.microsoft.com/office/drawing/2014/main" id="{F27D5136-216D-F139-0F79-9FF97A8A23AD}"/>
              </a:ext>
            </a:extLst>
          </p:cNvPr>
          <p:cNvSpPr/>
          <p:nvPr/>
        </p:nvSpPr>
        <p:spPr>
          <a:xfrm>
            <a:off x="9891362" y="3435290"/>
            <a:ext cx="777240" cy="722206"/>
          </a:xfrm>
          <a:custGeom>
            <a:avLst/>
            <a:gdLst>
              <a:gd name="connsiteX0" fmla="*/ 0 w 777240"/>
              <a:gd name="connsiteY0" fmla="*/ 722206 h 722206"/>
              <a:gd name="connsiteX1" fmla="*/ 297180 w 777240"/>
              <a:gd name="connsiteY1" fmla="*/ 607906 h 722206"/>
              <a:gd name="connsiteX2" fmla="*/ 320040 w 777240"/>
              <a:gd name="connsiteY2" fmla="*/ 196426 h 722206"/>
              <a:gd name="connsiteX3" fmla="*/ 434340 w 777240"/>
              <a:gd name="connsiteY3" fmla="*/ 13546 h 722206"/>
              <a:gd name="connsiteX4" fmla="*/ 777240 w 777240"/>
              <a:gd name="connsiteY4" fmla="*/ 13546 h 72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240" h="722206">
                <a:moveTo>
                  <a:pt x="0" y="722206"/>
                </a:moveTo>
                <a:cubicBezTo>
                  <a:pt x="121920" y="708871"/>
                  <a:pt x="243840" y="695536"/>
                  <a:pt x="297180" y="607906"/>
                </a:cubicBezTo>
                <a:cubicBezTo>
                  <a:pt x="350520" y="520276"/>
                  <a:pt x="297180" y="295486"/>
                  <a:pt x="320040" y="196426"/>
                </a:cubicBezTo>
                <a:cubicBezTo>
                  <a:pt x="342900" y="97366"/>
                  <a:pt x="358140" y="44026"/>
                  <a:pt x="434340" y="13546"/>
                </a:cubicBezTo>
                <a:cubicBezTo>
                  <a:pt x="510540" y="-16934"/>
                  <a:pt x="777240" y="13546"/>
                  <a:pt x="777240" y="1354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FFB7562D-0694-DAC2-BE72-E4BC82CDABAB}"/>
              </a:ext>
            </a:extLst>
          </p:cNvPr>
          <p:cNvCxnSpPr>
            <a:stCxn id="58" idx="6"/>
          </p:cNvCxnSpPr>
          <p:nvPr/>
        </p:nvCxnSpPr>
        <p:spPr>
          <a:xfrm>
            <a:off x="8459165" y="2453708"/>
            <a:ext cx="1238257" cy="865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40614D86-8359-C54C-C220-BEE099927281}"/>
              </a:ext>
            </a:extLst>
          </p:cNvPr>
          <p:cNvCxnSpPr/>
          <p:nvPr/>
        </p:nvCxnSpPr>
        <p:spPr>
          <a:xfrm flipV="1">
            <a:off x="8459165" y="3961837"/>
            <a:ext cx="1238257" cy="484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97F82165-22D7-CFC0-5586-47DEA6D0FA9B}"/>
                  </a:ext>
                </a:extLst>
              </p:cNvPr>
              <p:cNvSpPr/>
              <p:nvPr/>
            </p:nvSpPr>
            <p:spPr>
              <a:xfrm>
                <a:off x="8850623" y="2341177"/>
                <a:ext cx="8915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97F82165-22D7-CFC0-5586-47DEA6D0FA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623" y="2341177"/>
                <a:ext cx="891571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3212E782-9883-CA21-0F72-D279D7DF6BD3}"/>
                  </a:ext>
                </a:extLst>
              </p:cNvPr>
              <p:cNvSpPr/>
              <p:nvPr/>
            </p:nvSpPr>
            <p:spPr>
              <a:xfrm>
                <a:off x="8403621" y="3555408"/>
                <a:ext cx="8915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3212E782-9883-CA21-0F72-D279D7DF6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621" y="3555408"/>
                <a:ext cx="891571" cy="461665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596A8FD0-2426-2300-E33D-CC67ED69F5AD}"/>
                  </a:ext>
                </a:extLst>
              </p:cNvPr>
              <p:cNvSpPr/>
              <p:nvPr/>
            </p:nvSpPr>
            <p:spPr>
              <a:xfrm>
                <a:off x="7227214" y="2068692"/>
                <a:ext cx="8915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596A8FD0-2426-2300-E33D-CC67ED69F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214" y="2068692"/>
                <a:ext cx="891571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FB3A5C2C-2CB3-AD16-F411-16F2D17C58B3}"/>
                  </a:ext>
                </a:extLst>
              </p:cNvPr>
              <p:cNvSpPr/>
              <p:nvPr/>
            </p:nvSpPr>
            <p:spPr>
              <a:xfrm>
                <a:off x="7224679" y="3786241"/>
                <a:ext cx="8915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FB3A5C2C-2CB3-AD16-F411-16F2D17C5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679" y="3786241"/>
                <a:ext cx="891571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83911ADB-7307-6093-74BF-08E2408C4850}"/>
              </a:ext>
            </a:extLst>
          </p:cNvPr>
          <p:cNvCxnSpPr/>
          <p:nvPr/>
        </p:nvCxnSpPr>
        <p:spPr>
          <a:xfrm>
            <a:off x="10874342" y="3738396"/>
            <a:ext cx="937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30E45ECD-5935-92DD-03BF-BB92B294E577}"/>
                  </a:ext>
                </a:extLst>
              </p:cNvPr>
              <p:cNvSpPr/>
              <p:nvPr/>
            </p:nvSpPr>
            <p:spPr>
              <a:xfrm>
                <a:off x="10658002" y="2998777"/>
                <a:ext cx="11120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30E45ECD-5935-92DD-03BF-BB92B294E5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8002" y="2998777"/>
                <a:ext cx="1112036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右箭头 69">
            <a:extLst>
              <a:ext uri="{FF2B5EF4-FFF2-40B4-BE49-F238E27FC236}">
                <a16:creationId xmlns:a16="http://schemas.microsoft.com/office/drawing/2014/main" id="{34485FF9-8432-8D2F-3AC6-A02630D9E82F}"/>
              </a:ext>
            </a:extLst>
          </p:cNvPr>
          <p:cNvSpPr/>
          <p:nvPr/>
        </p:nvSpPr>
        <p:spPr>
          <a:xfrm>
            <a:off x="6334938" y="3029490"/>
            <a:ext cx="889741" cy="537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6325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Mathematical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Formulation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 6">
            <a:extLst>
              <a:ext uri="{FF2B5EF4-FFF2-40B4-BE49-F238E27FC236}">
                <a16:creationId xmlns:a16="http://schemas.microsoft.com/office/drawing/2014/main" id="{13438047-10FD-68BF-4E6D-BE11C15A35E0}"/>
              </a:ext>
            </a:extLst>
          </p:cNvPr>
          <p:cNvGrpSpPr/>
          <p:nvPr/>
        </p:nvGrpSpPr>
        <p:grpSpPr>
          <a:xfrm>
            <a:off x="1202215" y="1392032"/>
            <a:ext cx="4893785" cy="4484719"/>
            <a:chOff x="1251678" y="1874517"/>
            <a:chExt cx="5323145" cy="4823337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58C33168-E49A-F851-93B2-6CE9C9DA9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1678" y="1874517"/>
              <a:ext cx="5206153" cy="4145640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283F941-2E36-3DFF-4856-B28D341FDD03}"/>
                </a:ext>
              </a:extLst>
            </p:cNvPr>
            <p:cNvSpPr txBox="1"/>
            <p:nvPr/>
          </p:nvSpPr>
          <p:spPr>
            <a:xfrm>
              <a:off x="2677312" y="560271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尺寸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625A971-AE9F-418F-9BBB-D8AB3DE4C626}"/>
                </a:ext>
              </a:extLst>
            </p:cNvPr>
            <p:cNvSpPr txBox="1"/>
            <p:nvPr/>
          </p:nvSpPr>
          <p:spPr>
            <a:xfrm>
              <a:off x="5660423" y="495628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年龄</a:t>
              </a: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012E3F21-D9C6-F79F-61C2-F3DBF239C826}"/>
                </a:ext>
              </a:extLst>
            </p:cNvPr>
            <p:cNvSpPr/>
            <p:nvPr/>
          </p:nvSpPr>
          <p:spPr>
            <a:xfrm>
              <a:off x="3061107" y="3974383"/>
              <a:ext cx="111388" cy="81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2316C394-B4E7-0B66-BFA9-06D618D99F94}"/>
                </a:ext>
              </a:extLst>
            </p:cNvPr>
            <p:cNvSpPr/>
            <p:nvPr/>
          </p:nvSpPr>
          <p:spPr>
            <a:xfrm>
              <a:off x="2686563" y="4173278"/>
              <a:ext cx="111388" cy="81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548E12C-582C-414D-58BB-C0CA1B79E64E}"/>
                </a:ext>
              </a:extLst>
            </p:cNvPr>
            <p:cNvSpPr/>
            <p:nvPr/>
          </p:nvSpPr>
          <p:spPr>
            <a:xfrm>
              <a:off x="2392096" y="4359258"/>
              <a:ext cx="111388" cy="81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D845C789-8EB8-B1ED-ECF4-DF09FAFBAF9E}"/>
                </a:ext>
              </a:extLst>
            </p:cNvPr>
            <p:cNvSpPr/>
            <p:nvPr/>
          </p:nvSpPr>
          <p:spPr>
            <a:xfrm>
              <a:off x="3074023" y="4498743"/>
              <a:ext cx="111388" cy="81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C947B717-9B55-375E-2E55-8A7D654882A4}"/>
                </a:ext>
              </a:extLst>
            </p:cNvPr>
            <p:cNvSpPr/>
            <p:nvPr/>
          </p:nvSpPr>
          <p:spPr>
            <a:xfrm>
              <a:off x="3461480" y="3584341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2" name="直线连接符 41">
              <a:extLst>
                <a:ext uri="{FF2B5EF4-FFF2-40B4-BE49-F238E27FC236}">
                  <a16:creationId xmlns:a16="http://schemas.microsoft.com/office/drawing/2014/main" id="{58B6ECEC-4717-3521-0EAF-1B5D7FE1894A}"/>
                </a:ext>
              </a:extLst>
            </p:cNvPr>
            <p:cNvCxnSpPr/>
            <p:nvPr/>
          </p:nvCxnSpPr>
          <p:spPr>
            <a:xfrm>
              <a:off x="3490030" y="2725251"/>
              <a:ext cx="1314634" cy="25166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3CAAAD2B-4685-09CD-BC0D-7111DFF27FC0}"/>
                </a:ext>
              </a:extLst>
            </p:cNvPr>
            <p:cNvSpPr/>
            <p:nvPr/>
          </p:nvSpPr>
          <p:spPr>
            <a:xfrm>
              <a:off x="3383989" y="3227880"/>
              <a:ext cx="111388" cy="81880"/>
            </a:xfrm>
            <a:prstGeom prst="ellipse">
              <a:avLst/>
            </a:prstGeom>
            <a:solidFill>
              <a:srgbClr val="FFC000">
                <a:alpha val="19000"/>
              </a:srgbClr>
            </a:solidFill>
            <a:ln>
              <a:solidFill>
                <a:schemeClr val="accent1">
                  <a:shade val="50000"/>
                  <a:alpha val="2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981A8A53-505E-B1A0-EACD-A91EE5FE2AD2}"/>
                </a:ext>
              </a:extLst>
            </p:cNvPr>
            <p:cNvSpPr/>
            <p:nvPr/>
          </p:nvSpPr>
          <p:spPr>
            <a:xfrm>
              <a:off x="3569969" y="2933416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5A5110DE-F498-DE6A-4DE6-EE7D153819EC}"/>
                </a:ext>
              </a:extLst>
            </p:cNvPr>
            <p:cNvSpPr/>
            <p:nvPr/>
          </p:nvSpPr>
          <p:spPr>
            <a:xfrm>
              <a:off x="4251894" y="2840423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9087BAC0-16C6-E224-C7AB-92E8A9AD6D64}"/>
                </a:ext>
              </a:extLst>
            </p:cNvPr>
            <p:cNvSpPr/>
            <p:nvPr/>
          </p:nvSpPr>
          <p:spPr>
            <a:xfrm>
              <a:off x="4652265" y="2806844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97A615A-1352-ED3D-EE95-F195D0274EC5}"/>
                </a:ext>
              </a:extLst>
            </p:cNvPr>
            <p:cNvSpPr/>
            <p:nvPr/>
          </p:nvSpPr>
          <p:spPr>
            <a:xfrm>
              <a:off x="4804664" y="2571787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27041281-C395-DBAE-9C30-69BE13A89D6F}"/>
                </a:ext>
              </a:extLst>
            </p:cNvPr>
            <p:cNvSpPr/>
            <p:nvPr/>
          </p:nvSpPr>
          <p:spPr>
            <a:xfrm>
              <a:off x="4448205" y="2370310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83DBD5AC-0264-272A-84ED-9DD12052AB53}"/>
                </a:ext>
              </a:extLst>
            </p:cNvPr>
            <p:cNvSpPr/>
            <p:nvPr/>
          </p:nvSpPr>
          <p:spPr>
            <a:xfrm>
              <a:off x="5161130" y="2463301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2EBD44B7-FAAD-9B46-CC9B-61F0512A2F9A}"/>
                </a:ext>
              </a:extLst>
            </p:cNvPr>
            <p:cNvSpPr/>
            <p:nvPr/>
          </p:nvSpPr>
          <p:spPr>
            <a:xfrm>
              <a:off x="5471092" y="3176221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66DDD5AD-9D41-83BD-1B7E-CD6C1A341EC2}"/>
                </a:ext>
              </a:extLst>
            </p:cNvPr>
            <p:cNvSpPr/>
            <p:nvPr/>
          </p:nvSpPr>
          <p:spPr>
            <a:xfrm>
              <a:off x="4944149" y="3594671"/>
              <a:ext cx="111388" cy="81880"/>
            </a:xfrm>
            <a:prstGeom prst="ellipse">
              <a:avLst/>
            </a:prstGeom>
            <a:solidFill>
              <a:srgbClr val="FFC000">
                <a:alpha val="19000"/>
              </a:srgbClr>
            </a:solidFill>
            <a:ln>
              <a:solidFill>
                <a:schemeClr val="accent1">
                  <a:shade val="50000"/>
                  <a:alpha val="2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CBA14BF-8BF9-5B13-830B-F7D31514F4BC}"/>
                </a:ext>
              </a:extLst>
            </p:cNvPr>
            <p:cNvSpPr/>
            <p:nvPr/>
          </p:nvSpPr>
          <p:spPr>
            <a:xfrm>
              <a:off x="5267031" y="3390610"/>
              <a:ext cx="111388" cy="81880"/>
            </a:xfrm>
            <a:prstGeom prst="ellipse">
              <a:avLst/>
            </a:prstGeom>
            <a:solidFill>
              <a:srgbClr val="FFC000">
                <a:alpha val="19000"/>
              </a:srgbClr>
            </a:solidFill>
            <a:ln>
              <a:solidFill>
                <a:schemeClr val="accent1">
                  <a:shade val="50000"/>
                  <a:alpha val="2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3" name="直线连接符 52">
              <a:extLst>
                <a:ext uri="{FF2B5EF4-FFF2-40B4-BE49-F238E27FC236}">
                  <a16:creationId xmlns:a16="http://schemas.microsoft.com/office/drawing/2014/main" id="{486AC98A-333C-A194-7154-F519B9B83490}"/>
                </a:ext>
              </a:extLst>
            </p:cNvPr>
            <p:cNvCxnSpPr/>
            <p:nvPr/>
          </p:nvCxnSpPr>
          <p:spPr>
            <a:xfrm>
              <a:off x="3506151" y="3658864"/>
              <a:ext cx="17585" cy="576946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53">
              <a:extLst>
                <a:ext uri="{FF2B5EF4-FFF2-40B4-BE49-F238E27FC236}">
                  <a16:creationId xmlns:a16="http://schemas.microsoft.com/office/drawing/2014/main" id="{D3EFCF34-EAE1-19C5-9E28-C87B2D33C7A2}"/>
                </a:ext>
              </a:extLst>
            </p:cNvPr>
            <p:cNvCxnSpPr/>
            <p:nvPr/>
          </p:nvCxnSpPr>
          <p:spPr>
            <a:xfrm flipH="1">
              <a:off x="3622571" y="3002522"/>
              <a:ext cx="3092" cy="330671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>
              <a:extLst>
                <a:ext uri="{FF2B5EF4-FFF2-40B4-BE49-F238E27FC236}">
                  <a16:creationId xmlns:a16="http://schemas.microsoft.com/office/drawing/2014/main" id="{44160A00-DEF3-0298-97A3-851B4F5FE756}"/>
                </a:ext>
              </a:extLst>
            </p:cNvPr>
            <p:cNvCxnSpPr/>
            <p:nvPr/>
          </p:nvCxnSpPr>
          <p:spPr>
            <a:xfrm>
              <a:off x="4306249" y="2920799"/>
              <a:ext cx="1339" cy="116676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55">
              <a:extLst>
                <a:ext uri="{FF2B5EF4-FFF2-40B4-BE49-F238E27FC236}">
                  <a16:creationId xmlns:a16="http://schemas.microsoft.com/office/drawing/2014/main" id="{83FA844D-5D66-3712-52F1-5FE40A615965}"/>
                </a:ext>
              </a:extLst>
            </p:cNvPr>
            <p:cNvCxnSpPr/>
            <p:nvPr/>
          </p:nvCxnSpPr>
          <p:spPr>
            <a:xfrm flipH="1" flipV="1">
              <a:off x="4559593" y="5127643"/>
              <a:ext cx="59170" cy="12112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E9233EBB-3057-13B1-9326-C7FF9C5D8F77}"/>
                    </a:ext>
                  </a:extLst>
                </p:cNvPr>
                <p:cNvSpPr txBox="1"/>
                <p:nvPr/>
              </p:nvSpPr>
              <p:spPr>
                <a:xfrm>
                  <a:off x="3705394" y="6420855"/>
                  <a:ext cx="230992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charset="0"/>
                          </a:rPr>
                          <m:t>=1/2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E9233EBB-3057-13B1-9326-C7FF9C5D8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5394" y="6420855"/>
                  <a:ext cx="2309928" cy="276999"/>
                </a:xfrm>
                <a:prstGeom prst="rect">
                  <a:avLst/>
                </a:prstGeom>
                <a:blipFill>
                  <a:blip r:embed="rId5"/>
                  <a:stretch>
                    <a:fillRect b="-4761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53349C6-C47D-4C8D-F86E-1FFE79772D3D}"/>
                  </a:ext>
                </a:extLst>
              </p:cNvPr>
              <p:cNvSpPr txBox="1"/>
              <p:nvPr/>
            </p:nvSpPr>
            <p:spPr>
              <a:xfrm>
                <a:off x="7338816" y="4342309"/>
                <a:ext cx="338378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charset="0"/>
                        </a:rPr>
                        <m:t>𝑋</m:t>
                      </m:r>
                      <m:r>
                        <a:rPr kumimoji="1" lang="en-US" altLang="zh-CN" sz="240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,1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2400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2400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CN" sz="2400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en-US" altLang="zh-CN" sz="2400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53349C6-C47D-4C8D-F86E-1FFE79772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816" y="4342309"/>
                <a:ext cx="3383783" cy="738664"/>
              </a:xfrm>
              <a:prstGeom prst="rect">
                <a:avLst/>
              </a:prstGeom>
              <a:blipFill>
                <a:blip r:embed="rId6"/>
                <a:stretch>
                  <a:fillRect b="-15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2B7620E-6D4E-B4E9-EA84-74AE87E5DD96}"/>
                  </a:ext>
                </a:extLst>
              </p:cNvPr>
              <p:cNvSpPr txBox="1"/>
              <p:nvPr/>
            </p:nvSpPr>
            <p:spPr>
              <a:xfrm>
                <a:off x="7755179" y="2496418"/>
                <a:ext cx="3021596" cy="861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2B7620E-6D4E-B4E9-EA84-74AE87E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179" y="2496418"/>
                <a:ext cx="3021596" cy="861070"/>
              </a:xfrm>
              <a:prstGeom prst="rect">
                <a:avLst/>
              </a:prstGeom>
              <a:blipFill>
                <a:blip r:embed="rId7"/>
                <a:stretch>
                  <a:fillRect l="-2510" t="-1449" r="-418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651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Decision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9AF37F8-86C8-14D2-5ED1-3C78C5FBC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5465" y="1599284"/>
            <a:ext cx="4762872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For given parameters which will be learnt by learning algorithm </a:t>
            </a:r>
            <a:r>
              <a:rPr lang="el-GR" altLang="zh-CN" dirty="0">
                <a:ea typeface="宋体"/>
              </a:rPr>
              <a:t>θ</a:t>
            </a:r>
            <a:endParaRPr lang="en-US" altLang="zh-CN" dirty="0">
              <a:ea typeface="宋体"/>
            </a:endParaRPr>
          </a:p>
          <a:p>
            <a:r>
              <a:rPr lang="en-US" dirty="0">
                <a:ea typeface="宋体"/>
              </a:rPr>
              <a:t>For given a sample X</a:t>
            </a:r>
          </a:p>
          <a:p>
            <a:r>
              <a:rPr lang="en-US" dirty="0">
                <a:ea typeface="宋体"/>
              </a:rPr>
              <a:t>The classification rule is:</a:t>
            </a:r>
            <a:endParaRPr lang="en-US" dirty="0"/>
          </a:p>
          <a:p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7F67E16B-DA01-9EFD-3C59-A1BFFFC060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698966"/>
              </p:ext>
            </p:extLst>
          </p:nvPr>
        </p:nvGraphicFramePr>
        <p:xfrm>
          <a:off x="6784586" y="3515046"/>
          <a:ext cx="393065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87520" imgH="787320" progId="Equation.3">
                  <p:embed/>
                </p:oleObj>
              </mc:Choice>
              <mc:Fallback>
                <p:oleObj name="Equation" r:id="rId3" imgW="2387520" imgH="787320" progId="Equation.3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4586" y="3515046"/>
                        <a:ext cx="393065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1" name="直接箭头连接符 31">
            <a:extLst>
              <a:ext uri="{FF2B5EF4-FFF2-40B4-BE49-F238E27FC236}">
                <a16:creationId xmlns:a16="http://schemas.microsoft.com/office/drawing/2014/main" id="{9DF56836-AFCB-D6F5-BC13-5D3118B68D0B}"/>
              </a:ext>
            </a:extLst>
          </p:cNvPr>
          <p:cNvCxnSpPr/>
          <p:nvPr/>
        </p:nvCxnSpPr>
        <p:spPr>
          <a:xfrm flipV="1">
            <a:off x="3313289" y="1995381"/>
            <a:ext cx="0" cy="36724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42">
            <a:extLst>
              <a:ext uri="{FF2B5EF4-FFF2-40B4-BE49-F238E27FC236}">
                <a16:creationId xmlns:a16="http://schemas.microsoft.com/office/drawing/2014/main" id="{765B7781-7662-C4F5-F2A9-78B86FB9C69B}"/>
              </a:ext>
            </a:extLst>
          </p:cNvPr>
          <p:cNvSpPr txBox="1"/>
          <p:nvPr/>
        </p:nvSpPr>
        <p:spPr>
          <a:xfrm>
            <a:off x="3024427" y="217918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cxnSp>
        <p:nvCxnSpPr>
          <p:cNvPr id="63" name="直接箭头连接符 30">
            <a:extLst>
              <a:ext uri="{FF2B5EF4-FFF2-40B4-BE49-F238E27FC236}">
                <a16:creationId xmlns:a16="http://schemas.microsoft.com/office/drawing/2014/main" id="{B735B304-5399-7BA0-AC0C-BCCE6F320C8A}"/>
              </a:ext>
            </a:extLst>
          </p:cNvPr>
          <p:cNvCxnSpPr>
            <a:cxnSpLocks/>
          </p:cNvCxnSpPr>
          <p:nvPr/>
        </p:nvCxnSpPr>
        <p:spPr>
          <a:xfrm>
            <a:off x="1476763" y="4699461"/>
            <a:ext cx="357446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41">
            <a:extLst>
              <a:ext uri="{FF2B5EF4-FFF2-40B4-BE49-F238E27FC236}">
                <a16:creationId xmlns:a16="http://schemas.microsoft.com/office/drawing/2014/main" id="{D5EB6553-8056-AF10-C5DE-A1791B3D2EC3}"/>
              </a:ext>
            </a:extLst>
          </p:cNvPr>
          <p:cNvSpPr txBox="1"/>
          <p:nvPr/>
        </p:nvSpPr>
        <p:spPr>
          <a:xfrm>
            <a:off x="4776798" y="487880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65" name="TextBox 43">
            <a:extLst>
              <a:ext uri="{FF2B5EF4-FFF2-40B4-BE49-F238E27FC236}">
                <a16:creationId xmlns:a16="http://schemas.microsoft.com/office/drawing/2014/main" id="{379A7883-DADD-15A5-F4E1-7ED761911599}"/>
              </a:ext>
            </a:extLst>
          </p:cNvPr>
          <p:cNvSpPr txBox="1"/>
          <p:nvPr/>
        </p:nvSpPr>
        <p:spPr>
          <a:xfrm>
            <a:off x="3592008" y="24305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6" name="TextBox 44">
            <a:extLst>
              <a:ext uri="{FF2B5EF4-FFF2-40B4-BE49-F238E27FC236}">
                <a16:creationId xmlns:a16="http://schemas.microsoft.com/office/drawing/2014/main" id="{3E64CD12-B8BB-561F-F083-6025F65D7B1C}"/>
              </a:ext>
            </a:extLst>
          </p:cNvPr>
          <p:cNvSpPr txBox="1"/>
          <p:nvPr/>
        </p:nvSpPr>
        <p:spPr>
          <a:xfrm>
            <a:off x="3517959" y="42307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67" name="任意多边形 49">
            <a:extLst>
              <a:ext uri="{FF2B5EF4-FFF2-40B4-BE49-F238E27FC236}">
                <a16:creationId xmlns:a16="http://schemas.microsoft.com/office/drawing/2014/main" id="{8E020E08-C118-5EBB-4496-1FB804C51782}"/>
              </a:ext>
            </a:extLst>
          </p:cNvPr>
          <p:cNvSpPr/>
          <p:nvPr/>
        </p:nvSpPr>
        <p:spPr>
          <a:xfrm>
            <a:off x="1476764" y="2781029"/>
            <a:ext cx="3445565" cy="1952487"/>
          </a:xfrm>
          <a:custGeom>
            <a:avLst/>
            <a:gdLst>
              <a:gd name="connsiteX0" fmla="*/ 0 w 3432313"/>
              <a:gd name="connsiteY0" fmla="*/ 1890643 h 1952487"/>
              <a:gd name="connsiteX1" fmla="*/ 1563757 w 3432313"/>
              <a:gd name="connsiteY1" fmla="*/ 1705113 h 1952487"/>
              <a:gd name="connsiteX2" fmla="*/ 2001078 w 3432313"/>
              <a:gd name="connsiteY2" fmla="*/ 406400 h 1952487"/>
              <a:gd name="connsiteX3" fmla="*/ 2425148 w 3432313"/>
              <a:gd name="connsiteY3" fmla="*/ 61843 h 1952487"/>
              <a:gd name="connsiteX4" fmla="*/ 3432313 w 3432313"/>
              <a:gd name="connsiteY4" fmla="*/ 35339 h 1952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2313" h="1952487">
                <a:moveTo>
                  <a:pt x="0" y="1890643"/>
                </a:moveTo>
                <a:cubicBezTo>
                  <a:pt x="615122" y="1921565"/>
                  <a:pt x="1230244" y="1952487"/>
                  <a:pt x="1563757" y="1705113"/>
                </a:cubicBezTo>
                <a:cubicBezTo>
                  <a:pt x="1897270" y="1457739"/>
                  <a:pt x="1857513" y="680278"/>
                  <a:pt x="2001078" y="406400"/>
                </a:cubicBezTo>
                <a:cubicBezTo>
                  <a:pt x="2144643" y="132522"/>
                  <a:pt x="2186609" y="123687"/>
                  <a:pt x="2425148" y="61843"/>
                </a:cubicBezTo>
                <a:cubicBezTo>
                  <a:pt x="2663687" y="0"/>
                  <a:pt x="3048000" y="17669"/>
                  <a:pt x="3432313" y="35339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连接符 51">
            <a:extLst>
              <a:ext uri="{FF2B5EF4-FFF2-40B4-BE49-F238E27FC236}">
                <a16:creationId xmlns:a16="http://schemas.microsoft.com/office/drawing/2014/main" id="{B7EF8DE0-E439-2E39-18B4-AE4B82AFAACF}"/>
              </a:ext>
            </a:extLst>
          </p:cNvPr>
          <p:cNvCxnSpPr>
            <a:cxnSpLocks/>
          </p:cNvCxnSpPr>
          <p:nvPr/>
        </p:nvCxnSpPr>
        <p:spPr>
          <a:xfrm>
            <a:off x="1728283" y="2755245"/>
            <a:ext cx="3322949" cy="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54">
            <a:extLst>
              <a:ext uri="{FF2B5EF4-FFF2-40B4-BE49-F238E27FC236}">
                <a16:creationId xmlns:a16="http://schemas.microsoft.com/office/drawing/2014/main" id="{DEC81842-8C9D-6C4D-FBA3-65FFC98BB65B}"/>
              </a:ext>
            </a:extLst>
          </p:cNvPr>
          <p:cNvSpPr txBox="1"/>
          <p:nvPr/>
        </p:nvSpPr>
        <p:spPr>
          <a:xfrm>
            <a:off x="3456475" y="347532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0716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为什么机器学习如此重要？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D3F21A21-45FF-7F25-A05B-F6F9FEDBD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6" y="1722570"/>
            <a:ext cx="6003059" cy="3704367"/>
          </a:xfrm>
          <a:prstGeom prst="rect">
            <a:avLst/>
          </a:prstGeom>
        </p:spPr>
      </p:pic>
      <p:sp>
        <p:nvSpPr>
          <p:cNvPr id="32" name="椭圆 31">
            <a:extLst>
              <a:ext uri="{FF2B5EF4-FFF2-40B4-BE49-F238E27FC236}">
                <a16:creationId xmlns:a16="http://schemas.microsoft.com/office/drawing/2014/main" id="{F4F601D8-2A0E-0ADE-455D-E5498C968C58}"/>
              </a:ext>
            </a:extLst>
          </p:cNvPr>
          <p:cNvSpPr/>
          <p:nvPr/>
        </p:nvSpPr>
        <p:spPr>
          <a:xfrm>
            <a:off x="8056481" y="945979"/>
            <a:ext cx="2521132" cy="248302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数据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F6DA6AFA-0BBC-B587-70DA-F4E150206B23}"/>
              </a:ext>
            </a:extLst>
          </p:cNvPr>
          <p:cNvSpPr/>
          <p:nvPr/>
        </p:nvSpPr>
        <p:spPr>
          <a:xfrm>
            <a:off x="6795915" y="2514794"/>
            <a:ext cx="2521132" cy="2483021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可扩展性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DB0E4814-9F0C-7FAA-E418-841F05B748B1}"/>
              </a:ext>
            </a:extLst>
          </p:cNvPr>
          <p:cNvSpPr/>
          <p:nvPr/>
        </p:nvSpPr>
        <p:spPr>
          <a:xfrm>
            <a:off x="9208189" y="2514794"/>
            <a:ext cx="2521132" cy="248302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鲁棒性</a:t>
            </a:r>
            <a:r>
              <a:rPr kumimoji="1" lang="en-US" altLang="zh-CN" dirty="0"/>
              <a:t>/</a:t>
            </a:r>
            <a:r>
              <a:rPr kumimoji="1" lang="zh-CN" altLang="en-US" dirty="0"/>
              <a:t>适应性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E2E62859-E489-1E09-8496-309A2B7D7FA6}"/>
              </a:ext>
            </a:extLst>
          </p:cNvPr>
          <p:cNvSpPr/>
          <p:nvPr/>
        </p:nvSpPr>
        <p:spPr>
          <a:xfrm>
            <a:off x="814039" y="2847703"/>
            <a:ext cx="1106201" cy="1881051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77330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Mathematical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Formulation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 6">
            <a:extLst>
              <a:ext uri="{FF2B5EF4-FFF2-40B4-BE49-F238E27FC236}">
                <a16:creationId xmlns:a16="http://schemas.microsoft.com/office/drawing/2014/main" id="{13438047-10FD-68BF-4E6D-BE11C15A35E0}"/>
              </a:ext>
            </a:extLst>
          </p:cNvPr>
          <p:cNvGrpSpPr/>
          <p:nvPr/>
        </p:nvGrpSpPr>
        <p:grpSpPr>
          <a:xfrm>
            <a:off x="1202215" y="1392032"/>
            <a:ext cx="4893785" cy="4484719"/>
            <a:chOff x="1251678" y="1874517"/>
            <a:chExt cx="5323145" cy="4823337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58C33168-E49A-F851-93B2-6CE9C9DA9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1678" y="1874517"/>
              <a:ext cx="5206153" cy="4145640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283F941-2E36-3DFF-4856-B28D341FDD03}"/>
                </a:ext>
              </a:extLst>
            </p:cNvPr>
            <p:cNvSpPr txBox="1"/>
            <p:nvPr/>
          </p:nvSpPr>
          <p:spPr>
            <a:xfrm>
              <a:off x="2677312" y="560271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尺寸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625A971-AE9F-418F-9BBB-D8AB3DE4C626}"/>
                </a:ext>
              </a:extLst>
            </p:cNvPr>
            <p:cNvSpPr txBox="1"/>
            <p:nvPr/>
          </p:nvSpPr>
          <p:spPr>
            <a:xfrm>
              <a:off x="5660423" y="495628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年龄</a:t>
              </a: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012E3F21-D9C6-F79F-61C2-F3DBF239C826}"/>
                </a:ext>
              </a:extLst>
            </p:cNvPr>
            <p:cNvSpPr/>
            <p:nvPr/>
          </p:nvSpPr>
          <p:spPr>
            <a:xfrm>
              <a:off x="3061107" y="3974383"/>
              <a:ext cx="111388" cy="81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2316C394-B4E7-0B66-BFA9-06D618D99F94}"/>
                </a:ext>
              </a:extLst>
            </p:cNvPr>
            <p:cNvSpPr/>
            <p:nvPr/>
          </p:nvSpPr>
          <p:spPr>
            <a:xfrm>
              <a:off x="2686563" y="4173278"/>
              <a:ext cx="111388" cy="81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548E12C-582C-414D-58BB-C0CA1B79E64E}"/>
                </a:ext>
              </a:extLst>
            </p:cNvPr>
            <p:cNvSpPr/>
            <p:nvPr/>
          </p:nvSpPr>
          <p:spPr>
            <a:xfrm>
              <a:off x="2392096" y="4359258"/>
              <a:ext cx="111388" cy="81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D845C789-8EB8-B1ED-ECF4-DF09FAFBAF9E}"/>
                </a:ext>
              </a:extLst>
            </p:cNvPr>
            <p:cNvSpPr/>
            <p:nvPr/>
          </p:nvSpPr>
          <p:spPr>
            <a:xfrm>
              <a:off x="3074023" y="4498743"/>
              <a:ext cx="111388" cy="81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C947B717-9B55-375E-2E55-8A7D654882A4}"/>
                </a:ext>
              </a:extLst>
            </p:cNvPr>
            <p:cNvSpPr/>
            <p:nvPr/>
          </p:nvSpPr>
          <p:spPr>
            <a:xfrm>
              <a:off x="3461480" y="3584341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2" name="直线连接符 41">
              <a:extLst>
                <a:ext uri="{FF2B5EF4-FFF2-40B4-BE49-F238E27FC236}">
                  <a16:creationId xmlns:a16="http://schemas.microsoft.com/office/drawing/2014/main" id="{58B6ECEC-4717-3521-0EAF-1B5D7FE1894A}"/>
                </a:ext>
              </a:extLst>
            </p:cNvPr>
            <p:cNvCxnSpPr/>
            <p:nvPr/>
          </p:nvCxnSpPr>
          <p:spPr>
            <a:xfrm>
              <a:off x="3490030" y="2725251"/>
              <a:ext cx="1314634" cy="25166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3CAAAD2B-4685-09CD-BC0D-7111DFF27FC0}"/>
                </a:ext>
              </a:extLst>
            </p:cNvPr>
            <p:cNvSpPr/>
            <p:nvPr/>
          </p:nvSpPr>
          <p:spPr>
            <a:xfrm>
              <a:off x="3383989" y="3227880"/>
              <a:ext cx="111388" cy="81880"/>
            </a:xfrm>
            <a:prstGeom prst="ellipse">
              <a:avLst/>
            </a:prstGeom>
            <a:solidFill>
              <a:srgbClr val="FFC000">
                <a:alpha val="19000"/>
              </a:srgbClr>
            </a:solidFill>
            <a:ln>
              <a:solidFill>
                <a:schemeClr val="accent1">
                  <a:shade val="50000"/>
                  <a:alpha val="2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981A8A53-505E-B1A0-EACD-A91EE5FE2AD2}"/>
                </a:ext>
              </a:extLst>
            </p:cNvPr>
            <p:cNvSpPr/>
            <p:nvPr/>
          </p:nvSpPr>
          <p:spPr>
            <a:xfrm>
              <a:off x="3569969" y="2933416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5A5110DE-F498-DE6A-4DE6-EE7D153819EC}"/>
                </a:ext>
              </a:extLst>
            </p:cNvPr>
            <p:cNvSpPr/>
            <p:nvPr/>
          </p:nvSpPr>
          <p:spPr>
            <a:xfrm>
              <a:off x="4251894" y="2840423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9087BAC0-16C6-E224-C7AB-92E8A9AD6D64}"/>
                </a:ext>
              </a:extLst>
            </p:cNvPr>
            <p:cNvSpPr/>
            <p:nvPr/>
          </p:nvSpPr>
          <p:spPr>
            <a:xfrm>
              <a:off x="4652265" y="2806844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97A615A-1352-ED3D-EE95-F195D0274EC5}"/>
                </a:ext>
              </a:extLst>
            </p:cNvPr>
            <p:cNvSpPr/>
            <p:nvPr/>
          </p:nvSpPr>
          <p:spPr>
            <a:xfrm>
              <a:off x="4804664" y="2571787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27041281-C395-DBAE-9C30-69BE13A89D6F}"/>
                </a:ext>
              </a:extLst>
            </p:cNvPr>
            <p:cNvSpPr/>
            <p:nvPr/>
          </p:nvSpPr>
          <p:spPr>
            <a:xfrm>
              <a:off x="4448205" y="2370310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83DBD5AC-0264-272A-84ED-9DD12052AB53}"/>
                </a:ext>
              </a:extLst>
            </p:cNvPr>
            <p:cNvSpPr/>
            <p:nvPr/>
          </p:nvSpPr>
          <p:spPr>
            <a:xfrm>
              <a:off x="5161130" y="2463301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2EBD44B7-FAAD-9B46-CC9B-61F0512A2F9A}"/>
                </a:ext>
              </a:extLst>
            </p:cNvPr>
            <p:cNvSpPr/>
            <p:nvPr/>
          </p:nvSpPr>
          <p:spPr>
            <a:xfrm>
              <a:off x="5471092" y="3176221"/>
              <a:ext cx="111388" cy="8188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66DDD5AD-9D41-83BD-1B7E-CD6C1A341EC2}"/>
                </a:ext>
              </a:extLst>
            </p:cNvPr>
            <p:cNvSpPr/>
            <p:nvPr/>
          </p:nvSpPr>
          <p:spPr>
            <a:xfrm>
              <a:off x="4944149" y="3594671"/>
              <a:ext cx="111388" cy="81880"/>
            </a:xfrm>
            <a:prstGeom prst="ellipse">
              <a:avLst/>
            </a:prstGeom>
            <a:solidFill>
              <a:srgbClr val="FFC000">
                <a:alpha val="19000"/>
              </a:srgbClr>
            </a:solidFill>
            <a:ln>
              <a:solidFill>
                <a:schemeClr val="accent1">
                  <a:shade val="50000"/>
                  <a:alpha val="2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CBA14BF-8BF9-5B13-830B-F7D31514F4BC}"/>
                </a:ext>
              </a:extLst>
            </p:cNvPr>
            <p:cNvSpPr/>
            <p:nvPr/>
          </p:nvSpPr>
          <p:spPr>
            <a:xfrm>
              <a:off x="5267031" y="3390610"/>
              <a:ext cx="111388" cy="81880"/>
            </a:xfrm>
            <a:prstGeom prst="ellipse">
              <a:avLst/>
            </a:prstGeom>
            <a:solidFill>
              <a:srgbClr val="FFC000">
                <a:alpha val="19000"/>
              </a:srgbClr>
            </a:solidFill>
            <a:ln>
              <a:solidFill>
                <a:schemeClr val="accent1">
                  <a:shade val="50000"/>
                  <a:alpha val="2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3" name="直线连接符 52">
              <a:extLst>
                <a:ext uri="{FF2B5EF4-FFF2-40B4-BE49-F238E27FC236}">
                  <a16:creationId xmlns:a16="http://schemas.microsoft.com/office/drawing/2014/main" id="{486AC98A-333C-A194-7154-F519B9B83490}"/>
                </a:ext>
              </a:extLst>
            </p:cNvPr>
            <p:cNvCxnSpPr/>
            <p:nvPr/>
          </p:nvCxnSpPr>
          <p:spPr>
            <a:xfrm>
              <a:off x="3506151" y="3658864"/>
              <a:ext cx="17585" cy="576946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53">
              <a:extLst>
                <a:ext uri="{FF2B5EF4-FFF2-40B4-BE49-F238E27FC236}">
                  <a16:creationId xmlns:a16="http://schemas.microsoft.com/office/drawing/2014/main" id="{D3EFCF34-EAE1-19C5-9E28-C87B2D33C7A2}"/>
                </a:ext>
              </a:extLst>
            </p:cNvPr>
            <p:cNvCxnSpPr/>
            <p:nvPr/>
          </p:nvCxnSpPr>
          <p:spPr>
            <a:xfrm flipH="1">
              <a:off x="3622571" y="3002522"/>
              <a:ext cx="3092" cy="330671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>
              <a:extLst>
                <a:ext uri="{FF2B5EF4-FFF2-40B4-BE49-F238E27FC236}">
                  <a16:creationId xmlns:a16="http://schemas.microsoft.com/office/drawing/2014/main" id="{44160A00-DEF3-0298-97A3-851B4F5FE756}"/>
                </a:ext>
              </a:extLst>
            </p:cNvPr>
            <p:cNvCxnSpPr/>
            <p:nvPr/>
          </p:nvCxnSpPr>
          <p:spPr>
            <a:xfrm>
              <a:off x="4306249" y="2920799"/>
              <a:ext cx="1339" cy="116676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55">
              <a:extLst>
                <a:ext uri="{FF2B5EF4-FFF2-40B4-BE49-F238E27FC236}">
                  <a16:creationId xmlns:a16="http://schemas.microsoft.com/office/drawing/2014/main" id="{83FA844D-5D66-3712-52F1-5FE40A615965}"/>
                </a:ext>
              </a:extLst>
            </p:cNvPr>
            <p:cNvCxnSpPr/>
            <p:nvPr/>
          </p:nvCxnSpPr>
          <p:spPr>
            <a:xfrm flipH="1" flipV="1">
              <a:off x="4559593" y="5127643"/>
              <a:ext cx="59170" cy="12112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E9233EBB-3057-13B1-9326-C7FF9C5D8F77}"/>
                    </a:ext>
                  </a:extLst>
                </p:cNvPr>
                <p:cNvSpPr txBox="1"/>
                <p:nvPr/>
              </p:nvSpPr>
              <p:spPr>
                <a:xfrm>
                  <a:off x="3705394" y="6420855"/>
                  <a:ext cx="230992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charset="0"/>
                          </a:rPr>
                          <m:t>=1/2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E9233EBB-3057-13B1-9326-C7FF9C5D8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5394" y="6420855"/>
                  <a:ext cx="2309928" cy="276999"/>
                </a:xfrm>
                <a:prstGeom prst="rect">
                  <a:avLst/>
                </a:prstGeom>
                <a:blipFill>
                  <a:blip r:embed="rId5"/>
                  <a:stretch>
                    <a:fillRect b="-4761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33">
            <a:extLst>
              <a:ext uri="{FF2B5EF4-FFF2-40B4-BE49-F238E27FC236}">
                <a16:creationId xmlns:a16="http://schemas.microsoft.com/office/drawing/2014/main" id="{A60CEED7-2D35-9306-6636-7E0230CF7321}"/>
              </a:ext>
            </a:extLst>
          </p:cNvPr>
          <p:cNvSpPr txBox="1"/>
          <p:nvPr/>
        </p:nvSpPr>
        <p:spPr>
          <a:xfrm>
            <a:off x="7053641" y="3306876"/>
            <a:ext cx="5106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el-GR" altLang="zh-CN" sz="2400" baseline="-25000" dirty="0">
                <a:ea typeface="宋体"/>
              </a:rPr>
              <a:t>θ</a:t>
            </a:r>
            <a:r>
              <a:rPr lang="en-US" altLang="zh-CN" sz="2400" dirty="0"/>
              <a:t>(X) is explained as the probability</a:t>
            </a:r>
            <a:r>
              <a:rPr lang="zh-CN" altLang="en-US" sz="2400" dirty="0"/>
              <a:t> </a:t>
            </a:r>
            <a:r>
              <a:rPr lang="en-US" altLang="zh-CN" sz="2400" dirty="0" err="1"/>
              <a:t>Pr</a:t>
            </a:r>
            <a:r>
              <a:rPr lang="en-US" altLang="zh-CN" sz="2400" dirty="0"/>
              <a:t>(y=+1|x;</a:t>
            </a:r>
            <a:r>
              <a:rPr lang="el-GR" altLang="zh-CN" sz="2400" dirty="0">
                <a:ea typeface="宋体"/>
              </a:rPr>
              <a:t>θ</a:t>
            </a:r>
            <a:r>
              <a:rPr lang="en-US" altLang="zh-CN" sz="2400" dirty="0">
                <a:ea typeface="宋体"/>
              </a:rPr>
              <a:t>)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1-p(X) is the probability Pr(y=0|x;</a:t>
            </a:r>
            <a:r>
              <a:rPr lang="el-GR" altLang="zh-CN" sz="2400" dirty="0"/>
              <a:t> θ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2B7620E-6D4E-B4E9-EA84-74AE87E5DD96}"/>
                  </a:ext>
                </a:extLst>
              </p:cNvPr>
              <p:cNvSpPr txBox="1"/>
              <p:nvPr/>
            </p:nvSpPr>
            <p:spPr>
              <a:xfrm>
                <a:off x="7864702" y="1422483"/>
                <a:ext cx="3021596" cy="861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2B7620E-6D4E-B4E9-EA84-74AE87E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702" y="1422483"/>
                <a:ext cx="3021596" cy="861070"/>
              </a:xfrm>
              <a:prstGeom prst="rect">
                <a:avLst/>
              </a:prstGeom>
              <a:blipFill>
                <a:blip r:embed="rId6"/>
                <a:stretch>
                  <a:fillRect l="-2510" t="-1449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9234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FC7374B-C575-F5C1-ADC2-BD69560D6072}"/>
              </a:ext>
            </a:extLst>
          </p:cNvPr>
          <p:cNvGrpSpPr/>
          <p:nvPr/>
        </p:nvGrpSpPr>
        <p:grpSpPr>
          <a:xfrm>
            <a:off x="2215166" y="2140733"/>
            <a:ext cx="7523001" cy="3760902"/>
            <a:chOff x="179335" y="1228731"/>
            <a:chExt cx="10472978" cy="5455544"/>
          </a:xfrm>
        </p:grpSpPr>
        <p:cxnSp>
          <p:nvCxnSpPr>
            <p:cNvPr id="9" name="直接箭头连接符 7">
              <a:extLst>
                <a:ext uri="{FF2B5EF4-FFF2-40B4-BE49-F238E27FC236}">
                  <a16:creationId xmlns:a16="http://schemas.microsoft.com/office/drawing/2014/main" id="{98E35470-2BCE-652B-32A6-DC561C771977}"/>
                </a:ext>
              </a:extLst>
            </p:cNvPr>
            <p:cNvCxnSpPr/>
            <p:nvPr/>
          </p:nvCxnSpPr>
          <p:spPr>
            <a:xfrm>
              <a:off x="1619672" y="5877272"/>
              <a:ext cx="619268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8">
              <a:extLst>
                <a:ext uri="{FF2B5EF4-FFF2-40B4-BE49-F238E27FC236}">
                  <a16:creationId xmlns:a16="http://schemas.microsoft.com/office/drawing/2014/main" id="{966489BF-FBDD-5FAC-F958-FFE55E6A41DC}"/>
                </a:ext>
              </a:extLst>
            </p:cNvPr>
            <p:cNvCxnSpPr/>
            <p:nvPr/>
          </p:nvCxnSpPr>
          <p:spPr>
            <a:xfrm flipV="1">
              <a:off x="1979712" y="1700808"/>
              <a:ext cx="0" cy="489654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67B1F7FD-97F5-0DB7-203F-4AD2C3B0C352}"/>
                </a:ext>
              </a:extLst>
            </p:cNvPr>
            <p:cNvSpPr txBox="1"/>
            <p:nvPr/>
          </p:nvSpPr>
          <p:spPr>
            <a:xfrm>
              <a:off x="6064931" y="6148524"/>
              <a:ext cx="2028600" cy="535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Tumor size</a:t>
              </a:r>
              <a:r>
                <a:rPr lang="zh-CN" altLang="en-US" dirty="0"/>
                <a:t> </a:t>
              </a:r>
              <a:r>
                <a:rPr lang="en-US" altLang="zh-CN" dirty="0"/>
                <a:t>x</a:t>
              </a:r>
              <a:r>
                <a:rPr lang="en-US" altLang="zh-CN" baseline="-25000" dirty="0"/>
                <a:t>1</a:t>
              </a:r>
              <a:endParaRPr lang="zh-CN" altLang="en-US" baseline="-25000" dirty="0"/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B2938CCB-28B2-4944-84A9-28968EF41B09}"/>
                </a:ext>
              </a:extLst>
            </p:cNvPr>
            <p:cNvSpPr txBox="1"/>
            <p:nvPr/>
          </p:nvSpPr>
          <p:spPr>
            <a:xfrm>
              <a:off x="179335" y="1228731"/>
              <a:ext cx="1073393" cy="535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Age</a:t>
              </a:r>
              <a:r>
                <a:rPr lang="zh-CN" altLang="en-US" dirty="0"/>
                <a:t> </a:t>
              </a:r>
              <a:r>
                <a:rPr lang="en-US" altLang="zh-CN" dirty="0"/>
                <a:t>x</a:t>
              </a:r>
              <a:r>
                <a:rPr lang="en-US" altLang="zh-CN" baseline="-25000" dirty="0"/>
                <a:t>2</a:t>
              </a:r>
              <a:endParaRPr lang="zh-CN" altLang="en-US" baseline="-25000" dirty="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7865B99-EAB9-CF88-9535-DCF41108B76E}"/>
                </a:ext>
              </a:extLst>
            </p:cNvPr>
            <p:cNvSpPr/>
            <p:nvPr/>
          </p:nvSpPr>
          <p:spPr>
            <a:xfrm>
              <a:off x="2987824" y="436510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688C0C5-8FCB-9947-7C73-D87E88228756}"/>
                </a:ext>
              </a:extLst>
            </p:cNvPr>
            <p:cNvSpPr/>
            <p:nvPr/>
          </p:nvSpPr>
          <p:spPr>
            <a:xfrm>
              <a:off x="3491880" y="364502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4C6E4BAC-E41F-98C4-1E27-760105165645}"/>
                </a:ext>
              </a:extLst>
            </p:cNvPr>
            <p:cNvSpPr/>
            <p:nvPr/>
          </p:nvSpPr>
          <p:spPr>
            <a:xfrm>
              <a:off x="3779912" y="479715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FA0E60D-6F64-CF8A-F882-39EC87EAA7FE}"/>
                </a:ext>
              </a:extLst>
            </p:cNvPr>
            <p:cNvSpPr/>
            <p:nvPr/>
          </p:nvSpPr>
          <p:spPr>
            <a:xfrm>
              <a:off x="2915816" y="4869160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549F493-3B9A-54AA-F1DA-B22393D1DB81}"/>
                </a:ext>
              </a:extLst>
            </p:cNvPr>
            <p:cNvSpPr/>
            <p:nvPr/>
          </p:nvSpPr>
          <p:spPr>
            <a:xfrm>
              <a:off x="4355976" y="4077072"/>
              <a:ext cx="216024" cy="21602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7944839-D0F2-91C8-A9C9-00AB60C15826}"/>
                </a:ext>
              </a:extLst>
            </p:cNvPr>
            <p:cNvSpPr/>
            <p:nvPr/>
          </p:nvSpPr>
          <p:spPr>
            <a:xfrm>
              <a:off x="5652120" y="3356992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1ADE501-1D28-0F19-3EE0-32C9D6502F81}"/>
                </a:ext>
              </a:extLst>
            </p:cNvPr>
            <p:cNvSpPr/>
            <p:nvPr/>
          </p:nvSpPr>
          <p:spPr>
            <a:xfrm>
              <a:off x="5292080" y="2852936"/>
              <a:ext cx="216024" cy="21602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83C85BC-169A-607E-1793-3386EB958995}"/>
                </a:ext>
              </a:extLst>
            </p:cNvPr>
            <p:cNvSpPr/>
            <p:nvPr/>
          </p:nvSpPr>
          <p:spPr>
            <a:xfrm>
              <a:off x="6372200" y="256490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89DEAEC2-C78A-FE69-D3F2-CB150B38A477}"/>
                </a:ext>
              </a:extLst>
            </p:cNvPr>
            <p:cNvSpPr/>
            <p:nvPr/>
          </p:nvSpPr>
          <p:spPr>
            <a:xfrm>
              <a:off x="5796136" y="2204864"/>
              <a:ext cx="216024" cy="21602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36893E9-F740-60DB-E361-9EC171BD705D}"/>
                </a:ext>
              </a:extLst>
            </p:cNvPr>
            <p:cNvSpPr/>
            <p:nvPr/>
          </p:nvSpPr>
          <p:spPr>
            <a:xfrm>
              <a:off x="5724128" y="2636912"/>
              <a:ext cx="216024" cy="21602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BAEFDC0-9E9A-ED78-9D56-6F35D9D9FE62}"/>
                </a:ext>
              </a:extLst>
            </p:cNvPr>
            <p:cNvSpPr/>
            <p:nvPr/>
          </p:nvSpPr>
          <p:spPr>
            <a:xfrm>
              <a:off x="5436096" y="1916832"/>
              <a:ext cx="216024" cy="21602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9F67E84F-08BA-A9FB-6822-17D4256DDB0E}"/>
                </a:ext>
              </a:extLst>
            </p:cNvPr>
            <p:cNvSpPr/>
            <p:nvPr/>
          </p:nvSpPr>
          <p:spPr>
            <a:xfrm>
              <a:off x="6444208" y="3068960"/>
              <a:ext cx="216024" cy="21602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44BD593-19B2-725E-4B52-C57127068258}"/>
                </a:ext>
              </a:extLst>
            </p:cNvPr>
            <p:cNvSpPr/>
            <p:nvPr/>
          </p:nvSpPr>
          <p:spPr>
            <a:xfrm>
              <a:off x="6372200" y="1988840"/>
              <a:ext cx="216024" cy="21602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FA5254E1-F34C-415E-99B6-B71DD0190CE7}"/>
                </a:ext>
              </a:extLst>
            </p:cNvPr>
            <p:cNvSpPr/>
            <p:nvPr/>
          </p:nvSpPr>
          <p:spPr>
            <a:xfrm>
              <a:off x="4788024" y="3212976"/>
              <a:ext cx="216024" cy="21602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D042A03-2F2A-3449-FEC6-CAEDDC3B1D92}"/>
                </a:ext>
              </a:extLst>
            </p:cNvPr>
            <p:cNvSpPr/>
            <p:nvPr/>
          </p:nvSpPr>
          <p:spPr>
            <a:xfrm>
              <a:off x="4355976" y="2924944"/>
              <a:ext cx="216024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TextBox 26">
              <a:extLst>
                <a:ext uri="{FF2B5EF4-FFF2-40B4-BE49-F238E27FC236}">
                  <a16:creationId xmlns:a16="http://schemas.microsoft.com/office/drawing/2014/main" id="{421384E5-A70E-F8FC-CE6D-49DF8F715F23}"/>
                </a:ext>
              </a:extLst>
            </p:cNvPr>
            <p:cNvSpPr txBox="1"/>
            <p:nvPr/>
          </p:nvSpPr>
          <p:spPr>
            <a:xfrm>
              <a:off x="2822523" y="5279744"/>
              <a:ext cx="4009988" cy="1080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Labeled data</a:t>
              </a:r>
              <a:endParaRPr lang="zh-CN" altLang="en-US" dirty="0"/>
            </a:p>
          </p:txBody>
        </p:sp>
        <p:cxnSp>
          <p:nvCxnSpPr>
            <p:cNvPr id="29" name="直接连接符 27">
              <a:extLst>
                <a:ext uri="{FF2B5EF4-FFF2-40B4-BE49-F238E27FC236}">
                  <a16:creationId xmlns:a16="http://schemas.microsoft.com/office/drawing/2014/main" id="{859932B6-8E8B-8767-51AE-3FE4CAF5A263}"/>
                </a:ext>
              </a:extLst>
            </p:cNvPr>
            <p:cNvCxnSpPr/>
            <p:nvPr/>
          </p:nvCxnSpPr>
          <p:spPr>
            <a:xfrm>
              <a:off x="3275856" y="2276872"/>
              <a:ext cx="3168352" cy="31683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8">
              <a:extLst>
                <a:ext uri="{FF2B5EF4-FFF2-40B4-BE49-F238E27FC236}">
                  <a16:creationId xmlns:a16="http://schemas.microsoft.com/office/drawing/2014/main" id="{D352DAE5-36C6-D758-F679-0A5818025BC4}"/>
                </a:ext>
              </a:extLst>
            </p:cNvPr>
            <p:cNvSpPr txBox="1"/>
            <p:nvPr/>
          </p:nvSpPr>
          <p:spPr>
            <a:xfrm>
              <a:off x="6170496" y="3940396"/>
              <a:ext cx="4481817" cy="1080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Decision curve</a:t>
              </a:r>
              <a:endParaRPr lang="zh-CN" altLang="en-US" dirty="0"/>
            </a:p>
          </p:txBody>
        </p:sp>
        <p:sp>
          <p:nvSpPr>
            <p:cNvPr id="31" name="TextBox 29">
              <a:extLst>
                <a:ext uri="{FF2B5EF4-FFF2-40B4-BE49-F238E27FC236}">
                  <a16:creationId xmlns:a16="http://schemas.microsoft.com/office/drawing/2014/main" id="{520616DE-FF1B-A5CA-9CC1-6076A5CA10CE}"/>
                </a:ext>
              </a:extLst>
            </p:cNvPr>
            <p:cNvSpPr txBox="1"/>
            <p:nvPr/>
          </p:nvSpPr>
          <p:spPr>
            <a:xfrm>
              <a:off x="2555776" y="1628799"/>
              <a:ext cx="533495" cy="1080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AF80D32-98CD-B602-9072-8379D0E6C923}"/>
                  </a:ext>
                </a:extLst>
              </p:cNvPr>
              <p:cNvSpPr txBox="1"/>
              <p:nvPr/>
            </p:nvSpPr>
            <p:spPr>
              <a:xfrm>
                <a:off x="6652068" y="4576439"/>
                <a:ext cx="29527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AF80D32-98CD-B602-9072-8379D0E6C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068" y="4576439"/>
                <a:ext cx="2952796" cy="276999"/>
              </a:xfrm>
              <a:prstGeom prst="rect">
                <a:avLst/>
              </a:prstGeom>
              <a:blipFill>
                <a:blip r:embed="rId3"/>
                <a:stretch>
                  <a:fillRect l="-1282" t="-4348" r="-1282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815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5A0174F-E7A5-4DBA-0337-16B081553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177" y="1625374"/>
            <a:ext cx="8003232" cy="4525963"/>
          </a:xfrm>
        </p:spPr>
        <p:txBody>
          <a:bodyPr/>
          <a:lstStyle/>
          <a:p>
            <a:r>
              <a:rPr lang="en-US" altLang="zh-CN" dirty="0"/>
              <a:t>Intuitively, we have the following cost function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However, it is not convex, so we adopt</a:t>
            </a:r>
          </a:p>
          <a:p>
            <a:pPr lvl="1"/>
            <a:endParaRPr lang="zh-CN" altLang="en-US" dirty="0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091D2C99-A154-4233-DC2A-267F302752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637379"/>
              </p:ext>
            </p:extLst>
          </p:nvPr>
        </p:nvGraphicFramePr>
        <p:xfrm>
          <a:off x="4053711" y="2303237"/>
          <a:ext cx="52038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466800" imgH="431640" progId="Equation.3">
                  <p:embed/>
                </p:oleObj>
              </mc:Choice>
              <mc:Fallback>
                <p:oleObj name="Equation" r:id="rId3" imgW="3466800" imgH="431640" progId="Equation.3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3711" y="2303237"/>
                        <a:ext cx="5203825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接箭头连接符 7">
            <a:extLst>
              <a:ext uri="{FF2B5EF4-FFF2-40B4-BE49-F238E27FC236}">
                <a16:creationId xmlns:a16="http://schemas.microsoft.com/office/drawing/2014/main" id="{AF0FAE03-1C93-CC04-29B6-DBDDFEF74ACB}"/>
              </a:ext>
            </a:extLst>
          </p:cNvPr>
          <p:cNvCxnSpPr/>
          <p:nvPr/>
        </p:nvCxnSpPr>
        <p:spPr>
          <a:xfrm>
            <a:off x="2370631" y="6263507"/>
            <a:ext cx="244827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9">
            <a:extLst>
              <a:ext uri="{FF2B5EF4-FFF2-40B4-BE49-F238E27FC236}">
                <a16:creationId xmlns:a16="http://schemas.microsoft.com/office/drawing/2014/main" id="{DFD00CB0-1819-7293-1FAF-89F609FCF686}"/>
              </a:ext>
            </a:extLst>
          </p:cNvPr>
          <p:cNvCxnSpPr/>
          <p:nvPr/>
        </p:nvCxnSpPr>
        <p:spPr>
          <a:xfrm flipV="1">
            <a:off x="2514647" y="4607323"/>
            <a:ext cx="0" cy="18722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10">
            <a:extLst>
              <a:ext uri="{FF2B5EF4-FFF2-40B4-BE49-F238E27FC236}">
                <a16:creationId xmlns:a16="http://schemas.microsoft.com/office/drawing/2014/main" id="{7AD9A8BC-8647-EA7A-DA8A-D169F2B09F0F}"/>
              </a:ext>
            </a:extLst>
          </p:cNvPr>
          <p:cNvSpPr/>
          <p:nvPr/>
        </p:nvSpPr>
        <p:spPr>
          <a:xfrm>
            <a:off x="2664187" y="4673720"/>
            <a:ext cx="1720573" cy="1618973"/>
          </a:xfrm>
          <a:custGeom>
            <a:avLst/>
            <a:gdLst>
              <a:gd name="connsiteX0" fmla="*/ 11043 w 1720573"/>
              <a:gd name="connsiteY0" fmla="*/ 463826 h 1618973"/>
              <a:gd name="connsiteX1" fmla="*/ 11043 w 1720573"/>
              <a:gd name="connsiteY1" fmla="*/ 530087 h 1618973"/>
              <a:gd name="connsiteX2" fmla="*/ 77304 w 1720573"/>
              <a:gd name="connsiteY2" fmla="*/ 1179443 h 1618973"/>
              <a:gd name="connsiteX3" fmla="*/ 249582 w 1720573"/>
              <a:gd name="connsiteY3" fmla="*/ 742122 h 1618973"/>
              <a:gd name="connsiteX4" fmla="*/ 342347 w 1720573"/>
              <a:gd name="connsiteY4" fmla="*/ 1417982 h 1618973"/>
              <a:gd name="connsiteX5" fmla="*/ 514626 w 1720573"/>
              <a:gd name="connsiteY5" fmla="*/ 1033669 h 1618973"/>
              <a:gd name="connsiteX6" fmla="*/ 700156 w 1720573"/>
              <a:gd name="connsiteY6" fmla="*/ 1563756 h 1618973"/>
              <a:gd name="connsiteX7" fmla="*/ 898939 w 1720573"/>
              <a:gd name="connsiteY7" fmla="*/ 1364974 h 1618973"/>
              <a:gd name="connsiteX8" fmla="*/ 925443 w 1720573"/>
              <a:gd name="connsiteY8" fmla="*/ 967409 h 1618973"/>
              <a:gd name="connsiteX9" fmla="*/ 1110973 w 1720573"/>
              <a:gd name="connsiteY9" fmla="*/ 1391478 h 1618973"/>
              <a:gd name="connsiteX10" fmla="*/ 1296504 w 1720573"/>
              <a:gd name="connsiteY10" fmla="*/ 768626 h 1618973"/>
              <a:gd name="connsiteX11" fmla="*/ 1376017 w 1720573"/>
              <a:gd name="connsiteY11" fmla="*/ 1192695 h 1618973"/>
              <a:gd name="connsiteX12" fmla="*/ 1495286 w 1720573"/>
              <a:gd name="connsiteY12" fmla="*/ 357809 h 1618973"/>
              <a:gd name="connsiteX13" fmla="*/ 1601304 w 1720573"/>
              <a:gd name="connsiteY13" fmla="*/ 622852 h 1618973"/>
              <a:gd name="connsiteX14" fmla="*/ 1720573 w 1720573"/>
              <a:gd name="connsiteY14" fmla="*/ 0 h 161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20573" h="1618973">
                <a:moveTo>
                  <a:pt x="11043" y="463826"/>
                </a:moveTo>
                <a:cubicBezTo>
                  <a:pt x="5521" y="437322"/>
                  <a:pt x="0" y="410818"/>
                  <a:pt x="11043" y="530087"/>
                </a:cubicBezTo>
                <a:cubicBezTo>
                  <a:pt x="22086" y="649356"/>
                  <a:pt x="37548" y="1144104"/>
                  <a:pt x="77304" y="1179443"/>
                </a:cubicBezTo>
                <a:cubicBezTo>
                  <a:pt x="117060" y="1214782"/>
                  <a:pt x="205408" y="702366"/>
                  <a:pt x="249582" y="742122"/>
                </a:cubicBezTo>
                <a:cubicBezTo>
                  <a:pt x="293756" y="781879"/>
                  <a:pt x="298173" y="1369391"/>
                  <a:pt x="342347" y="1417982"/>
                </a:cubicBezTo>
                <a:cubicBezTo>
                  <a:pt x="386521" y="1466573"/>
                  <a:pt x="454991" y="1009373"/>
                  <a:pt x="514626" y="1033669"/>
                </a:cubicBezTo>
                <a:cubicBezTo>
                  <a:pt x="574261" y="1057965"/>
                  <a:pt x="636104" y="1508539"/>
                  <a:pt x="700156" y="1563756"/>
                </a:cubicBezTo>
                <a:cubicBezTo>
                  <a:pt x="764208" y="1618973"/>
                  <a:pt x="861391" y="1464365"/>
                  <a:pt x="898939" y="1364974"/>
                </a:cubicBezTo>
                <a:cubicBezTo>
                  <a:pt x="936487" y="1265583"/>
                  <a:pt x="890104" y="962992"/>
                  <a:pt x="925443" y="967409"/>
                </a:cubicBezTo>
                <a:cubicBezTo>
                  <a:pt x="960782" y="971826"/>
                  <a:pt x="1049130" y="1424609"/>
                  <a:pt x="1110973" y="1391478"/>
                </a:cubicBezTo>
                <a:cubicBezTo>
                  <a:pt x="1172817" y="1358348"/>
                  <a:pt x="1252330" y="801756"/>
                  <a:pt x="1296504" y="768626"/>
                </a:cubicBezTo>
                <a:cubicBezTo>
                  <a:pt x="1340678" y="735496"/>
                  <a:pt x="1342887" y="1261164"/>
                  <a:pt x="1376017" y="1192695"/>
                </a:cubicBezTo>
                <a:cubicBezTo>
                  <a:pt x="1409147" y="1124226"/>
                  <a:pt x="1457738" y="452783"/>
                  <a:pt x="1495286" y="357809"/>
                </a:cubicBezTo>
                <a:cubicBezTo>
                  <a:pt x="1532834" y="262835"/>
                  <a:pt x="1563756" y="682487"/>
                  <a:pt x="1601304" y="622852"/>
                </a:cubicBezTo>
                <a:cubicBezTo>
                  <a:pt x="1638852" y="563217"/>
                  <a:pt x="1720573" y="0"/>
                  <a:pt x="1720573" y="0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0" name="Object 2">
            <a:extLst>
              <a:ext uri="{FF2B5EF4-FFF2-40B4-BE49-F238E27FC236}">
                <a16:creationId xmlns:a16="http://schemas.microsoft.com/office/drawing/2014/main" id="{DF1482B0-3D32-939A-0B8B-9385E1FBBB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1477699"/>
              </p:ext>
            </p:extLst>
          </p:nvPr>
        </p:nvGraphicFramePr>
        <p:xfrm>
          <a:off x="4053711" y="3745547"/>
          <a:ext cx="53943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593880" imgH="431640" progId="Equation.3">
                  <p:embed/>
                </p:oleObj>
              </mc:Choice>
              <mc:Fallback>
                <p:oleObj name="Equation" r:id="rId5" imgW="3593880" imgH="431640" progId="Equation.3">
                  <p:embed/>
                  <p:pic>
                    <p:nvPicPr>
                      <p:cNvPr id="1556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3711" y="3745547"/>
                        <a:ext cx="5394325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接箭头连接符 12">
            <a:extLst>
              <a:ext uri="{FF2B5EF4-FFF2-40B4-BE49-F238E27FC236}">
                <a16:creationId xmlns:a16="http://schemas.microsoft.com/office/drawing/2014/main" id="{01C78850-DDF8-A9AD-A0D5-ECD25A567E8B}"/>
              </a:ext>
            </a:extLst>
          </p:cNvPr>
          <p:cNvCxnSpPr/>
          <p:nvPr/>
        </p:nvCxnSpPr>
        <p:spPr>
          <a:xfrm>
            <a:off x="5322959" y="6335515"/>
            <a:ext cx="244827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13">
            <a:extLst>
              <a:ext uri="{FF2B5EF4-FFF2-40B4-BE49-F238E27FC236}">
                <a16:creationId xmlns:a16="http://schemas.microsoft.com/office/drawing/2014/main" id="{90975C28-A5D9-4BD2-7E7C-0EC5B2A38745}"/>
              </a:ext>
            </a:extLst>
          </p:cNvPr>
          <p:cNvCxnSpPr/>
          <p:nvPr/>
        </p:nvCxnSpPr>
        <p:spPr>
          <a:xfrm flipV="1">
            <a:off x="5466975" y="4679331"/>
            <a:ext cx="0" cy="18722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任意多边形 15">
            <a:extLst>
              <a:ext uri="{FF2B5EF4-FFF2-40B4-BE49-F238E27FC236}">
                <a16:creationId xmlns:a16="http://schemas.microsoft.com/office/drawing/2014/main" id="{A49272E1-11CF-3296-5A38-263ABB644132}"/>
              </a:ext>
            </a:extLst>
          </p:cNvPr>
          <p:cNvSpPr/>
          <p:nvPr/>
        </p:nvSpPr>
        <p:spPr>
          <a:xfrm>
            <a:off x="5568620" y="4744398"/>
            <a:ext cx="1877392" cy="1406939"/>
          </a:xfrm>
          <a:custGeom>
            <a:avLst/>
            <a:gdLst>
              <a:gd name="connsiteX0" fmla="*/ 35339 w 1877392"/>
              <a:gd name="connsiteY0" fmla="*/ 88348 h 1406939"/>
              <a:gd name="connsiteX1" fmla="*/ 75096 w 1877392"/>
              <a:gd name="connsiteY1" fmla="*/ 167861 h 1406939"/>
              <a:gd name="connsiteX2" fmla="*/ 485913 w 1877392"/>
              <a:gd name="connsiteY2" fmla="*/ 1095513 h 1406939"/>
              <a:gd name="connsiteX3" fmla="*/ 949739 w 1877392"/>
              <a:gd name="connsiteY3" fmla="*/ 1400313 h 1406939"/>
              <a:gd name="connsiteX4" fmla="*/ 1466574 w 1877392"/>
              <a:gd name="connsiteY4" fmla="*/ 1135270 h 1406939"/>
              <a:gd name="connsiteX5" fmla="*/ 1758122 w 1877392"/>
              <a:gd name="connsiteY5" fmla="*/ 207617 h 1406939"/>
              <a:gd name="connsiteX6" fmla="*/ 1877392 w 1877392"/>
              <a:gd name="connsiteY6" fmla="*/ 22087 h 1406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7392" h="1406939">
                <a:moveTo>
                  <a:pt x="35339" y="88348"/>
                </a:moveTo>
                <a:cubicBezTo>
                  <a:pt x="17669" y="44174"/>
                  <a:pt x="0" y="0"/>
                  <a:pt x="75096" y="167861"/>
                </a:cubicBezTo>
                <a:cubicBezTo>
                  <a:pt x="150192" y="335722"/>
                  <a:pt x="340139" y="890104"/>
                  <a:pt x="485913" y="1095513"/>
                </a:cubicBezTo>
                <a:cubicBezTo>
                  <a:pt x="631687" y="1300922"/>
                  <a:pt x="786296" y="1393687"/>
                  <a:pt x="949739" y="1400313"/>
                </a:cubicBezTo>
                <a:cubicBezTo>
                  <a:pt x="1113183" y="1406939"/>
                  <a:pt x="1331844" y="1334053"/>
                  <a:pt x="1466574" y="1135270"/>
                </a:cubicBezTo>
                <a:cubicBezTo>
                  <a:pt x="1601304" y="936487"/>
                  <a:pt x="1689652" y="393147"/>
                  <a:pt x="1758122" y="207617"/>
                </a:cubicBezTo>
                <a:cubicBezTo>
                  <a:pt x="1826592" y="22087"/>
                  <a:pt x="1851992" y="22087"/>
                  <a:pt x="1877392" y="22087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16">
            <a:extLst>
              <a:ext uri="{FF2B5EF4-FFF2-40B4-BE49-F238E27FC236}">
                <a16:creationId xmlns:a16="http://schemas.microsoft.com/office/drawing/2014/main" id="{369D045D-4D3D-774D-CDC7-B0D62CD514B6}"/>
              </a:ext>
            </a:extLst>
          </p:cNvPr>
          <p:cNvCxnSpPr/>
          <p:nvPr/>
        </p:nvCxnSpPr>
        <p:spPr>
          <a:xfrm>
            <a:off x="8029626" y="6335515"/>
            <a:ext cx="244827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17">
            <a:extLst>
              <a:ext uri="{FF2B5EF4-FFF2-40B4-BE49-F238E27FC236}">
                <a16:creationId xmlns:a16="http://schemas.microsoft.com/office/drawing/2014/main" id="{ECEAE399-CD7A-1322-A30F-CD1E426245C9}"/>
              </a:ext>
            </a:extLst>
          </p:cNvPr>
          <p:cNvCxnSpPr/>
          <p:nvPr/>
        </p:nvCxnSpPr>
        <p:spPr>
          <a:xfrm flipV="1">
            <a:off x="8173642" y="4679331"/>
            <a:ext cx="0" cy="18722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任意多边形 19">
            <a:extLst>
              <a:ext uri="{FF2B5EF4-FFF2-40B4-BE49-F238E27FC236}">
                <a16:creationId xmlns:a16="http://schemas.microsoft.com/office/drawing/2014/main" id="{9D5CD7F2-CB87-39B5-B947-674F1D1DC2D2}"/>
              </a:ext>
            </a:extLst>
          </p:cNvPr>
          <p:cNvSpPr/>
          <p:nvPr/>
        </p:nvSpPr>
        <p:spPr>
          <a:xfrm>
            <a:off x="8320656" y="4748048"/>
            <a:ext cx="1285461" cy="1550504"/>
          </a:xfrm>
          <a:custGeom>
            <a:avLst/>
            <a:gdLst>
              <a:gd name="connsiteX0" fmla="*/ 0 w 1285461"/>
              <a:gd name="connsiteY0" fmla="*/ 0 h 1550504"/>
              <a:gd name="connsiteX1" fmla="*/ 397565 w 1285461"/>
              <a:gd name="connsiteY1" fmla="*/ 1126435 h 1550504"/>
              <a:gd name="connsiteX2" fmla="*/ 1285461 w 1285461"/>
              <a:gd name="connsiteY2" fmla="*/ 1550504 h 155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5461" h="1550504">
                <a:moveTo>
                  <a:pt x="0" y="0"/>
                </a:moveTo>
                <a:cubicBezTo>
                  <a:pt x="91661" y="434009"/>
                  <a:pt x="183322" y="868018"/>
                  <a:pt x="397565" y="1126435"/>
                </a:cubicBezTo>
                <a:cubicBezTo>
                  <a:pt x="611809" y="1384852"/>
                  <a:pt x="948635" y="1467678"/>
                  <a:pt x="1285461" y="1550504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20">
            <a:extLst>
              <a:ext uri="{FF2B5EF4-FFF2-40B4-BE49-F238E27FC236}">
                <a16:creationId xmlns:a16="http://schemas.microsoft.com/office/drawing/2014/main" id="{DA61451E-74E4-586D-349D-D2E00691855F}"/>
              </a:ext>
            </a:extLst>
          </p:cNvPr>
          <p:cNvSpPr/>
          <p:nvPr/>
        </p:nvSpPr>
        <p:spPr>
          <a:xfrm flipH="1">
            <a:off x="8203278" y="4744397"/>
            <a:ext cx="1224136" cy="1550504"/>
          </a:xfrm>
          <a:custGeom>
            <a:avLst/>
            <a:gdLst>
              <a:gd name="connsiteX0" fmla="*/ 0 w 1285461"/>
              <a:gd name="connsiteY0" fmla="*/ 0 h 1550504"/>
              <a:gd name="connsiteX1" fmla="*/ 397565 w 1285461"/>
              <a:gd name="connsiteY1" fmla="*/ 1126435 h 1550504"/>
              <a:gd name="connsiteX2" fmla="*/ 1285461 w 1285461"/>
              <a:gd name="connsiteY2" fmla="*/ 1550504 h 155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5461" h="1550504">
                <a:moveTo>
                  <a:pt x="0" y="0"/>
                </a:moveTo>
                <a:cubicBezTo>
                  <a:pt x="91661" y="434009"/>
                  <a:pt x="183322" y="868018"/>
                  <a:pt x="397565" y="1126435"/>
                </a:cubicBezTo>
                <a:cubicBezTo>
                  <a:pt x="611809" y="1384852"/>
                  <a:pt x="948635" y="1467678"/>
                  <a:pt x="1285461" y="1550504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971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likelihood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5A4EBD4-E09E-0DDB-E708-205771A869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5619" y="1708060"/>
                <a:ext cx="6156366" cy="435133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Weibei SC" charset="-122"/>
                    <a:ea typeface="Weibei SC" charset="-122"/>
                    <a:cs typeface="Weibei SC" charset="-122"/>
                  </a:rPr>
                  <a:t>The principle</a:t>
                </a:r>
                <a:r>
                  <a:rPr kumimoji="1" lang="zh-CN" altLang="en-US" dirty="0">
                    <a:latin typeface="Weibei SC" charset="-122"/>
                    <a:ea typeface="Weibei SC" charset="-122"/>
                    <a:cs typeface="Weibei SC" charset="-122"/>
                  </a:rPr>
                  <a:t>：</a:t>
                </a:r>
                <a:endParaRPr kumimoji="1" lang="en-US" altLang="zh-CN" dirty="0">
                  <a:latin typeface="Weibei SC" charset="-122"/>
                  <a:ea typeface="Weibei SC" charset="-122"/>
                  <a:cs typeface="Weibei SC" charset="-122"/>
                </a:endParaRPr>
              </a:p>
              <a:p>
                <a:pPr lvl="1"/>
                <a:r>
                  <a:rPr kumimoji="1" lang="en-US" altLang="zh-CN" dirty="0">
                    <a:latin typeface="Weibei SC" charset="-122"/>
                    <a:ea typeface="Weibei SC" charset="-122"/>
                    <a:cs typeface="Weibei SC" charset="-122"/>
                  </a:rPr>
                  <a:t>The probability of the data is maximized</a:t>
                </a:r>
              </a:p>
              <a:p>
                <a:r>
                  <a:rPr kumimoji="1" lang="en-US" altLang="zh-CN" dirty="0">
                    <a:latin typeface="Weibei SC" charset="-122"/>
                    <a:ea typeface="Weibei SC" charset="-122"/>
                    <a:cs typeface="Weibei SC" charset="-122"/>
                  </a:rPr>
                  <a:t>A classifier is a probabilistic model:</a:t>
                </a:r>
              </a:p>
              <a:p>
                <a:pPr lvl="1"/>
                <a:r>
                  <a:rPr kumimoji="1" lang="en-US" altLang="zh-CN" dirty="0" err="1">
                    <a:latin typeface="Weibei SC" charset="-122"/>
                    <a:ea typeface="Weibei SC" charset="-122"/>
                    <a:cs typeface="Weibei SC" charset="-122"/>
                  </a:rPr>
                  <a:t>Pr</a:t>
                </a:r>
                <a:r>
                  <a:rPr kumimoji="1" lang="en-US" altLang="zh-CN" dirty="0">
                    <a:latin typeface="Weibei SC" charset="-122"/>
                    <a:ea typeface="Weibei SC" charset="-122"/>
                    <a:cs typeface="Weibei SC" charset="-122"/>
                  </a:rPr>
                  <a:t>(Z=1|X;W)</a:t>
                </a:r>
              </a:p>
              <a:p>
                <a:pPr lvl="1"/>
                <a:r>
                  <a:rPr kumimoji="1" lang="en-US" altLang="zh-CN" dirty="0">
                    <a:latin typeface="Weibei SC" charset="-122"/>
                    <a:ea typeface="Weibei SC" charset="-122"/>
                    <a:cs typeface="Weibei SC" charset="-122"/>
                  </a:rPr>
                  <a:t>Neural Network can be regarded as a probabilistic model</a:t>
                </a:r>
              </a:p>
              <a:p>
                <a:r>
                  <a:rPr kumimoji="1" lang="en-US" altLang="zh-CN" dirty="0">
                    <a:latin typeface="Weibei SC" charset="-122"/>
                    <a:ea typeface="Weibei SC" charset="-122"/>
                    <a:cs typeface="Weibei SC" charset="-122"/>
                  </a:rPr>
                  <a:t>For observed data, the log likelihood function is:</a:t>
                </a:r>
              </a:p>
              <a:p>
                <a:endParaRPr kumimoji="1" lang="en-US" altLang="zh-CN" dirty="0">
                  <a:latin typeface="Weibei SC" charset="-122"/>
                  <a:ea typeface="Weibei SC" charset="-122"/>
                  <a:cs typeface="Weibei SC" charset="-122"/>
                </a:endParaRPr>
              </a:p>
              <a:p>
                <a:endParaRPr kumimoji="1" lang="en-US" altLang="zh-CN" dirty="0">
                  <a:latin typeface="Weibei SC" charset="-122"/>
                  <a:ea typeface="Weibei SC" charset="-122"/>
                  <a:cs typeface="Weibei SC" charset="-122"/>
                </a:endParaRPr>
              </a:p>
              <a:p>
                <a:endParaRPr kumimoji="1" lang="en-US" altLang="zh-CN" dirty="0">
                  <a:latin typeface="Weibei SC" charset="-122"/>
                  <a:ea typeface="Weibei SC" charset="-122"/>
                  <a:cs typeface="Weibei SC" charset="-122"/>
                </a:endParaRPr>
              </a:p>
              <a:p>
                <a:r>
                  <a:rPr kumimoji="1" lang="en-US" altLang="zh-CN" dirty="0">
                    <a:latin typeface="Weibei SC" charset="-122"/>
                    <a:ea typeface="Weibei SC" charset="-122"/>
                  </a:rPr>
                  <a:t>Maximize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Weibei SC" charset="-122"/>
                      </a:rPr>
                      <m:t>𝐿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Weibei SC" charset="-122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Weibei SC" charset="-122"/>
                          </a:rPr>
                          <m:t>𝑊</m:t>
                        </m:r>
                      </m:e>
                    </m:d>
                  </m:oMath>
                </a14:m>
                <a:endParaRPr kumimoji="1" lang="en-US" altLang="zh-CN" dirty="0">
                  <a:latin typeface="Weibei SC" charset="-122"/>
                  <a:ea typeface="Weibei SC" charset="-122"/>
                  <a:cs typeface="Weibei SC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F5A4EBD4-E09E-0DDB-E708-205771A86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619" y="1708060"/>
                <a:ext cx="6156366" cy="4351338"/>
              </a:xfrm>
              <a:blipFill>
                <a:blip r:embed="rId3"/>
                <a:stretch>
                  <a:fillRect l="-206" t="-1744" b="-1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D112EF5-C6D8-EBCA-C2C9-9DE666FBD3A2}"/>
                  </a:ext>
                </a:extLst>
              </p:cNvPr>
              <p:cNvSpPr/>
              <p:nvPr/>
            </p:nvSpPr>
            <p:spPr>
              <a:xfrm>
                <a:off x="856702" y="4343851"/>
                <a:ext cx="5173083" cy="800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Weibei SC" charset="-122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Weibei SC" charset="-122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Weibei SC" charset="-122"/>
                            </a:rPr>
                            <m:t>𝑊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D112EF5-C6D8-EBCA-C2C9-9DE666FBD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02" y="4343851"/>
                <a:ext cx="5173083" cy="800732"/>
              </a:xfrm>
              <a:prstGeom prst="rect">
                <a:avLst/>
              </a:prstGeom>
              <a:blipFill>
                <a:blip r:embed="rId4"/>
                <a:stretch>
                  <a:fillRect t="-117188" b="-15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C7C2811-274D-87C0-BE8B-454E4181D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717601"/>
              </p:ext>
            </p:extLst>
          </p:nvPr>
        </p:nvGraphicFramePr>
        <p:xfrm>
          <a:off x="6913113" y="1828075"/>
          <a:ext cx="46569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244">
                  <a:extLst>
                    <a:ext uri="{9D8B030D-6E8A-4147-A177-3AD203B41FA5}">
                      <a16:colId xmlns:a16="http://schemas.microsoft.com/office/drawing/2014/main" val="3229387544"/>
                    </a:ext>
                  </a:extLst>
                </a:gridCol>
                <a:gridCol w="1164244">
                  <a:extLst>
                    <a:ext uri="{9D8B030D-6E8A-4147-A177-3AD203B41FA5}">
                      <a16:colId xmlns:a16="http://schemas.microsoft.com/office/drawing/2014/main" val="3399693197"/>
                    </a:ext>
                  </a:extLst>
                </a:gridCol>
                <a:gridCol w="1164244">
                  <a:extLst>
                    <a:ext uri="{9D8B030D-6E8A-4147-A177-3AD203B41FA5}">
                      <a16:colId xmlns:a16="http://schemas.microsoft.com/office/drawing/2014/main" val="3171865254"/>
                    </a:ext>
                  </a:extLst>
                </a:gridCol>
                <a:gridCol w="1164244">
                  <a:extLst>
                    <a:ext uri="{9D8B030D-6E8A-4147-A177-3AD203B41FA5}">
                      <a16:colId xmlns:a16="http://schemas.microsoft.com/office/drawing/2014/main" val="1871284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X1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X2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X3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Z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218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917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717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……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……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……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1409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92255AA-FF92-6B53-D2C5-E4F0F33B8E84}"/>
                  </a:ext>
                </a:extLst>
              </p:cNvPr>
              <p:cNvSpPr/>
              <p:nvPr/>
            </p:nvSpPr>
            <p:spPr>
              <a:xfrm>
                <a:off x="5844000" y="4242570"/>
                <a:ext cx="5086136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92255AA-FF92-6B53-D2C5-E4F0F33B8E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000" y="4242570"/>
                <a:ext cx="5086136" cy="871264"/>
              </a:xfrm>
              <a:prstGeom prst="rect">
                <a:avLst/>
              </a:prstGeom>
              <a:blipFill>
                <a:blip r:embed="rId5"/>
                <a:stretch>
                  <a:fillRect l="-1496" t="-95652" b="-150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8737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Gradient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Descent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877C15C-39A3-991C-8464-3431EB8D7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642" y="1690688"/>
            <a:ext cx="7198517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We use gradient descent algorithm to optimize the problem</a:t>
            </a:r>
          </a:p>
          <a:p>
            <a:r>
              <a:rPr lang="en-US" altLang="zh-CN" dirty="0"/>
              <a:t>In every time step(epoch):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C3FC3BC-2B30-F57F-34FB-977FF3BC1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350" y="2539873"/>
            <a:ext cx="6098608" cy="3435836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2D31CB4-C0F3-3F3E-DB14-40B94830EF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425426"/>
              </p:ext>
            </p:extLst>
          </p:nvPr>
        </p:nvGraphicFramePr>
        <p:xfrm>
          <a:off x="939642" y="3429000"/>
          <a:ext cx="4592147" cy="1656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323800" imgH="838080" progId="Equation.3">
                  <p:embed/>
                </p:oleObj>
              </mc:Choice>
              <mc:Fallback>
                <p:oleObj name="Equation" r:id="rId4" imgW="2323800" imgH="838080" progId="Equation.3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642" y="3429000"/>
                        <a:ext cx="4592147" cy="16561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14616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Underfitted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Overfitted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80BCF72F-8382-7E5D-B4F3-AB6113467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6471" y="1671252"/>
            <a:ext cx="11239058" cy="390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24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Stop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Criterion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" name="直线箭头连接符 1">
            <a:extLst>
              <a:ext uri="{FF2B5EF4-FFF2-40B4-BE49-F238E27FC236}">
                <a16:creationId xmlns:a16="http://schemas.microsoft.com/office/drawing/2014/main" id="{2E037B58-129E-3BF5-B40A-3FE158D1732C}"/>
              </a:ext>
            </a:extLst>
          </p:cNvPr>
          <p:cNvCxnSpPr/>
          <p:nvPr/>
        </p:nvCxnSpPr>
        <p:spPr>
          <a:xfrm>
            <a:off x="3412921" y="4995124"/>
            <a:ext cx="56886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4EE6890F-F429-D60B-A628-E6300BE7B524}"/>
              </a:ext>
            </a:extLst>
          </p:cNvPr>
          <p:cNvCxnSpPr/>
          <p:nvPr/>
        </p:nvCxnSpPr>
        <p:spPr>
          <a:xfrm flipV="1">
            <a:off x="3772961" y="1682756"/>
            <a:ext cx="0" cy="3816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任意形状 3">
            <a:extLst>
              <a:ext uri="{FF2B5EF4-FFF2-40B4-BE49-F238E27FC236}">
                <a16:creationId xmlns:a16="http://schemas.microsoft.com/office/drawing/2014/main" id="{85FE1F38-55E9-3285-E67D-80D55B960E3B}"/>
              </a:ext>
            </a:extLst>
          </p:cNvPr>
          <p:cNvSpPr/>
          <p:nvPr/>
        </p:nvSpPr>
        <p:spPr>
          <a:xfrm>
            <a:off x="4166673" y="1766529"/>
            <a:ext cx="4412974" cy="3074504"/>
          </a:xfrm>
          <a:custGeom>
            <a:avLst/>
            <a:gdLst>
              <a:gd name="connsiteX0" fmla="*/ 0 w 4412974"/>
              <a:gd name="connsiteY0" fmla="*/ 0 h 3074504"/>
              <a:gd name="connsiteX1" fmla="*/ 185530 w 4412974"/>
              <a:gd name="connsiteY1" fmla="*/ 1696278 h 3074504"/>
              <a:gd name="connsiteX2" fmla="*/ 874643 w 4412974"/>
              <a:gd name="connsiteY2" fmla="*/ 2703443 h 3074504"/>
              <a:gd name="connsiteX3" fmla="*/ 4412974 w 4412974"/>
              <a:gd name="connsiteY3" fmla="*/ 3074504 h 307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2974" h="3074504">
                <a:moveTo>
                  <a:pt x="0" y="0"/>
                </a:moveTo>
                <a:cubicBezTo>
                  <a:pt x="19878" y="622852"/>
                  <a:pt x="39756" y="1245704"/>
                  <a:pt x="185530" y="1696278"/>
                </a:cubicBezTo>
                <a:cubicBezTo>
                  <a:pt x="331304" y="2146852"/>
                  <a:pt x="170069" y="2473739"/>
                  <a:pt x="874643" y="2703443"/>
                </a:cubicBezTo>
                <a:cubicBezTo>
                  <a:pt x="1579217" y="2933147"/>
                  <a:pt x="4412974" y="3074504"/>
                  <a:pt x="4412974" y="30745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E97C853D-873F-EE78-7935-03B0D620F043}"/>
              </a:ext>
            </a:extLst>
          </p:cNvPr>
          <p:cNvCxnSpPr/>
          <p:nvPr/>
        </p:nvCxnSpPr>
        <p:spPr>
          <a:xfrm>
            <a:off x="3772961" y="4707092"/>
            <a:ext cx="5328592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224D7FA5-5BB7-F494-FC9C-1E2C0980ED58}"/>
              </a:ext>
            </a:extLst>
          </p:cNvPr>
          <p:cNvSpPr txBox="1"/>
          <p:nvPr/>
        </p:nvSpPr>
        <p:spPr>
          <a:xfrm>
            <a:off x="8813521" y="5283156"/>
            <a:ext cx="1018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Epoch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0A3EF16-A177-8A8C-A318-6AADA976592A}"/>
              </a:ext>
            </a:extLst>
          </p:cNvPr>
          <p:cNvSpPr txBox="1"/>
          <p:nvPr/>
        </p:nvSpPr>
        <p:spPr>
          <a:xfrm>
            <a:off x="2332801" y="1581863"/>
            <a:ext cx="142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Loss function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975971F-1553-69F8-0F6F-081C117DE800}"/>
                  </a:ext>
                </a:extLst>
              </p:cNvPr>
              <p:cNvSpPr txBox="1"/>
              <p:nvPr/>
            </p:nvSpPr>
            <p:spPr>
              <a:xfrm>
                <a:off x="3256227" y="4485546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975971F-1553-69F8-0F6F-081C117DE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227" y="4485546"/>
                <a:ext cx="50405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646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罐形 9">
            <a:extLst>
              <a:ext uri="{FF2B5EF4-FFF2-40B4-BE49-F238E27FC236}">
                <a16:creationId xmlns:a16="http://schemas.microsoft.com/office/drawing/2014/main" id="{5FF260AB-50D0-85B7-F8B8-8A1952E03EBE}"/>
              </a:ext>
            </a:extLst>
          </p:cNvPr>
          <p:cNvSpPr/>
          <p:nvPr/>
        </p:nvSpPr>
        <p:spPr>
          <a:xfrm rot="16200000">
            <a:off x="5029276" y="-987441"/>
            <a:ext cx="1515035" cy="7969626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罐形 10">
            <a:extLst>
              <a:ext uri="{FF2B5EF4-FFF2-40B4-BE49-F238E27FC236}">
                <a16:creationId xmlns:a16="http://schemas.microsoft.com/office/drawing/2014/main" id="{06F37ED9-E9A5-F0A6-F66D-60C48E7367A2}"/>
              </a:ext>
            </a:extLst>
          </p:cNvPr>
          <p:cNvSpPr/>
          <p:nvPr/>
        </p:nvSpPr>
        <p:spPr>
          <a:xfrm rot="16200000">
            <a:off x="8005558" y="1988841"/>
            <a:ext cx="1515035" cy="2017061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F6B0655-46F5-A0EF-9AF6-73FB4558D04C}"/>
              </a:ext>
            </a:extLst>
          </p:cNvPr>
          <p:cNvSpPr txBox="1"/>
          <p:nvPr/>
        </p:nvSpPr>
        <p:spPr>
          <a:xfrm>
            <a:off x="3944544" y="1546210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Training data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9A1628-BDF0-623B-78CE-6710E039C069}"/>
              </a:ext>
            </a:extLst>
          </p:cNvPr>
          <p:cNvSpPr txBox="1"/>
          <p:nvPr/>
        </p:nvSpPr>
        <p:spPr>
          <a:xfrm>
            <a:off x="8337249" y="1546210"/>
            <a:ext cx="138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Test data</a:t>
            </a:r>
            <a:endParaRPr kumimoji="1" lang="zh-CN" altLang="en-US" dirty="0"/>
          </a:p>
        </p:txBody>
      </p:sp>
      <p:sp>
        <p:nvSpPr>
          <p:cNvPr id="14" name="罐形 13">
            <a:extLst>
              <a:ext uri="{FF2B5EF4-FFF2-40B4-BE49-F238E27FC236}">
                <a16:creationId xmlns:a16="http://schemas.microsoft.com/office/drawing/2014/main" id="{24BEF1BE-8FEF-84EF-D4F6-E7A2D36385F2}"/>
              </a:ext>
            </a:extLst>
          </p:cNvPr>
          <p:cNvSpPr/>
          <p:nvPr/>
        </p:nvSpPr>
        <p:spPr>
          <a:xfrm rot="16200000">
            <a:off x="7508549" y="2486383"/>
            <a:ext cx="1515035" cy="1021978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C8BA9C2-34FD-D8E9-A3A2-FE618517C50D}"/>
              </a:ext>
            </a:extLst>
          </p:cNvPr>
          <p:cNvSpPr txBox="1"/>
          <p:nvPr/>
        </p:nvSpPr>
        <p:spPr>
          <a:xfrm>
            <a:off x="7439534" y="4079201"/>
            <a:ext cx="1653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Validation data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6617F1E-3554-383F-EEA0-91EFB28F67E8}"/>
              </a:ext>
            </a:extLst>
          </p:cNvPr>
          <p:cNvSpPr txBox="1"/>
          <p:nvPr/>
        </p:nvSpPr>
        <p:spPr>
          <a:xfrm>
            <a:off x="2097979" y="5283156"/>
            <a:ext cx="737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Validation data is used to adjusting hyper parameters to </a:t>
            </a:r>
            <a:r>
              <a:rPr kumimoji="1" lang="en-US" altLang="zh-CN"/>
              <a:t>reduce over fitting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41603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Stop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Criterion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38D87B1-1249-1CBC-9D3A-3EB1B6CBC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19" y="1518907"/>
            <a:ext cx="10058400" cy="4023360"/>
          </a:xfrm>
        </p:spPr>
        <p:txBody>
          <a:bodyPr/>
          <a:lstStyle/>
          <a:p>
            <a:r>
              <a:rPr kumimoji="1" lang="en-US" altLang="zh-CN" dirty="0"/>
              <a:t>Objective function</a:t>
            </a:r>
            <a:endParaRPr kumimoji="1" lang="zh-CN" altLang="en-US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D658A7A7-59DC-2BB6-3702-FBBA6DC11AD5}"/>
              </a:ext>
            </a:extLst>
          </p:cNvPr>
          <p:cNvCxnSpPr/>
          <p:nvPr/>
        </p:nvCxnSpPr>
        <p:spPr>
          <a:xfrm>
            <a:off x="3330083" y="5406429"/>
            <a:ext cx="56886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6A5196E6-130A-071E-3DFF-3DF83259EF2C}"/>
              </a:ext>
            </a:extLst>
          </p:cNvPr>
          <p:cNvCxnSpPr/>
          <p:nvPr/>
        </p:nvCxnSpPr>
        <p:spPr>
          <a:xfrm flipV="1">
            <a:off x="3690123" y="2094061"/>
            <a:ext cx="0" cy="3816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任意形状 10">
            <a:extLst>
              <a:ext uri="{FF2B5EF4-FFF2-40B4-BE49-F238E27FC236}">
                <a16:creationId xmlns:a16="http://schemas.microsoft.com/office/drawing/2014/main" id="{EE4B074F-302C-E0DB-4458-01B9A671D3D8}"/>
              </a:ext>
            </a:extLst>
          </p:cNvPr>
          <p:cNvSpPr/>
          <p:nvPr/>
        </p:nvSpPr>
        <p:spPr>
          <a:xfrm>
            <a:off x="4173182" y="2261499"/>
            <a:ext cx="4303343" cy="3014938"/>
          </a:xfrm>
          <a:custGeom>
            <a:avLst/>
            <a:gdLst>
              <a:gd name="connsiteX0" fmla="*/ 0 w 4412974"/>
              <a:gd name="connsiteY0" fmla="*/ 0 h 3074504"/>
              <a:gd name="connsiteX1" fmla="*/ 185530 w 4412974"/>
              <a:gd name="connsiteY1" fmla="*/ 1696278 h 3074504"/>
              <a:gd name="connsiteX2" fmla="*/ 874643 w 4412974"/>
              <a:gd name="connsiteY2" fmla="*/ 2703443 h 3074504"/>
              <a:gd name="connsiteX3" fmla="*/ 4412974 w 4412974"/>
              <a:gd name="connsiteY3" fmla="*/ 3074504 h 307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2974" h="3074504">
                <a:moveTo>
                  <a:pt x="0" y="0"/>
                </a:moveTo>
                <a:cubicBezTo>
                  <a:pt x="19878" y="622852"/>
                  <a:pt x="39756" y="1245704"/>
                  <a:pt x="185530" y="1696278"/>
                </a:cubicBezTo>
                <a:cubicBezTo>
                  <a:pt x="331304" y="2146852"/>
                  <a:pt x="170069" y="2473739"/>
                  <a:pt x="874643" y="2703443"/>
                </a:cubicBezTo>
                <a:cubicBezTo>
                  <a:pt x="1579217" y="2933147"/>
                  <a:pt x="4412974" y="3074504"/>
                  <a:pt x="4412974" y="30745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686A8ECA-3B0A-B4A7-1781-C158F81F633F}"/>
              </a:ext>
            </a:extLst>
          </p:cNvPr>
          <p:cNvCxnSpPr/>
          <p:nvPr/>
        </p:nvCxnSpPr>
        <p:spPr>
          <a:xfrm>
            <a:off x="3690123" y="5276437"/>
            <a:ext cx="5328592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6AC9064-ECB6-3AC2-55D5-2ADE89318A00}"/>
              </a:ext>
            </a:extLst>
          </p:cNvPr>
          <p:cNvSpPr txBox="1"/>
          <p:nvPr/>
        </p:nvSpPr>
        <p:spPr>
          <a:xfrm>
            <a:off x="8730683" y="5694461"/>
            <a:ext cx="1018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Epoch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17D9E09-D340-21D1-FA27-FAE03A4BC93D}"/>
              </a:ext>
            </a:extLst>
          </p:cNvPr>
          <p:cNvSpPr txBox="1"/>
          <p:nvPr/>
        </p:nvSpPr>
        <p:spPr>
          <a:xfrm>
            <a:off x="2249963" y="1993168"/>
            <a:ext cx="142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Loss function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ABD7327-93F9-BF4A-5308-DC8E1701BC01}"/>
                  </a:ext>
                </a:extLst>
              </p:cNvPr>
              <p:cNvSpPr txBox="1"/>
              <p:nvPr/>
            </p:nvSpPr>
            <p:spPr>
              <a:xfrm>
                <a:off x="3173389" y="5052019"/>
                <a:ext cx="504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𝜀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ABD7327-93F9-BF4A-5308-DC8E1701B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389" y="5052019"/>
                <a:ext cx="50405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任意形状 17">
            <a:extLst>
              <a:ext uri="{FF2B5EF4-FFF2-40B4-BE49-F238E27FC236}">
                <a16:creationId xmlns:a16="http://schemas.microsoft.com/office/drawing/2014/main" id="{8BDC0603-9A48-12BE-8283-C95B96544F75}"/>
              </a:ext>
            </a:extLst>
          </p:cNvPr>
          <p:cNvSpPr/>
          <p:nvPr/>
        </p:nvSpPr>
        <p:spPr>
          <a:xfrm>
            <a:off x="3944282" y="2166809"/>
            <a:ext cx="4532243" cy="2970232"/>
          </a:xfrm>
          <a:custGeom>
            <a:avLst/>
            <a:gdLst>
              <a:gd name="connsiteX0" fmla="*/ 0 w 4532243"/>
              <a:gd name="connsiteY0" fmla="*/ 0 h 2970232"/>
              <a:gd name="connsiteX1" fmla="*/ 344556 w 4532243"/>
              <a:gd name="connsiteY1" fmla="*/ 1431235 h 2970232"/>
              <a:gd name="connsiteX2" fmla="*/ 927652 w 4532243"/>
              <a:gd name="connsiteY2" fmla="*/ 2385391 h 2970232"/>
              <a:gd name="connsiteX3" fmla="*/ 1391478 w 4532243"/>
              <a:gd name="connsiteY3" fmla="*/ 2835965 h 2970232"/>
              <a:gd name="connsiteX4" fmla="*/ 2902226 w 4532243"/>
              <a:gd name="connsiteY4" fmla="*/ 2955235 h 2970232"/>
              <a:gd name="connsiteX5" fmla="*/ 4532243 w 4532243"/>
              <a:gd name="connsiteY5" fmla="*/ 2968487 h 297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32243" h="2970232">
                <a:moveTo>
                  <a:pt x="0" y="0"/>
                </a:moveTo>
                <a:cubicBezTo>
                  <a:pt x="94973" y="516835"/>
                  <a:pt x="189947" y="1033670"/>
                  <a:pt x="344556" y="1431235"/>
                </a:cubicBezTo>
                <a:cubicBezTo>
                  <a:pt x="499165" y="1828800"/>
                  <a:pt x="753165" y="2151269"/>
                  <a:pt x="927652" y="2385391"/>
                </a:cubicBezTo>
                <a:cubicBezTo>
                  <a:pt x="1102139" y="2619513"/>
                  <a:pt x="1062382" y="2740991"/>
                  <a:pt x="1391478" y="2835965"/>
                </a:cubicBezTo>
                <a:cubicBezTo>
                  <a:pt x="1720574" y="2930939"/>
                  <a:pt x="2378765" y="2933148"/>
                  <a:pt x="2902226" y="2955235"/>
                </a:cubicBezTo>
                <a:cubicBezTo>
                  <a:pt x="3425687" y="2977322"/>
                  <a:pt x="4532243" y="2968487"/>
                  <a:pt x="4532243" y="2968487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8B042527-8ADB-A9B1-3662-1D4FCA46C109}"/>
              </a:ext>
            </a:extLst>
          </p:cNvPr>
          <p:cNvCxnSpPr/>
          <p:nvPr/>
        </p:nvCxnSpPr>
        <p:spPr>
          <a:xfrm>
            <a:off x="8332306" y="5081517"/>
            <a:ext cx="0" cy="21979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EA3DDDF-1FB6-F353-8469-AF6F8A9F3E6E}"/>
                  </a:ext>
                </a:extLst>
              </p:cNvPr>
              <p:cNvSpPr txBox="1"/>
              <p:nvPr/>
            </p:nvSpPr>
            <p:spPr>
              <a:xfrm>
                <a:off x="7861189" y="5067672"/>
                <a:ext cx="4711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EA3DDDF-1FB6-F353-8469-AF6F8A9F3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189" y="5067672"/>
                <a:ext cx="47111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D7A29060-D0C9-BE69-C6B3-862F662A6209}"/>
              </a:ext>
            </a:extLst>
          </p:cNvPr>
          <p:cNvSpPr txBox="1"/>
          <p:nvPr/>
        </p:nvSpPr>
        <p:spPr>
          <a:xfrm>
            <a:off x="4626227" y="3822253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Costs </a:t>
            </a:r>
            <a:r>
              <a:rPr kumimoji="1" lang="en-US" altLang="zh-CN"/>
              <a:t>for validation data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8D02932-6E6D-D6E5-29AE-1DD02F21DAB7}"/>
              </a:ext>
            </a:extLst>
          </p:cNvPr>
          <p:cNvSpPr txBox="1"/>
          <p:nvPr/>
        </p:nvSpPr>
        <p:spPr>
          <a:xfrm>
            <a:off x="2177955" y="4372983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Costs </a:t>
            </a:r>
            <a:r>
              <a:rPr kumimoji="1" lang="en-US" altLang="zh-CN"/>
              <a:t>for training data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30151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罐形 6">
            <a:extLst>
              <a:ext uri="{FF2B5EF4-FFF2-40B4-BE49-F238E27FC236}">
                <a16:creationId xmlns:a16="http://schemas.microsoft.com/office/drawing/2014/main" id="{FF9C92B0-18E9-1B3C-F1BA-17506CAA7850}"/>
              </a:ext>
            </a:extLst>
          </p:cNvPr>
          <p:cNvSpPr/>
          <p:nvPr/>
        </p:nvSpPr>
        <p:spPr>
          <a:xfrm rot="16200000">
            <a:off x="4928799" y="-715519"/>
            <a:ext cx="1515035" cy="7969626"/>
          </a:xfrm>
          <a:prstGeom prst="can">
            <a:avLst/>
          </a:prstGeom>
          <a:solidFill>
            <a:srgbClr val="FF7200"/>
          </a:solidFill>
          <a:ln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罐形 7">
            <a:extLst>
              <a:ext uri="{FF2B5EF4-FFF2-40B4-BE49-F238E27FC236}">
                <a16:creationId xmlns:a16="http://schemas.microsoft.com/office/drawing/2014/main" id="{0BD09A6C-F335-F084-7E9D-E0BF63B98D52}"/>
              </a:ext>
            </a:extLst>
          </p:cNvPr>
          <p:cNvSpPr/>
          <p:nvPr/>
        </p:nvSpPr>
        <p:spPr>
          <a:xfrm rot="16200000">
            <a:off x="7905081" y="2260763"/>
            <a:ext cx="1515035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FCE82C2-4948-FC1D-E9D8-7DAE57518043}"/>
              </a:ext>
            </a:extLst>
          </p:cNvPr>
          <p:cNvSpPr txBox="1"/>
          <p:nvPr/>
        </p:nvSpPr>
        <p:spPr>
          <a:xfrm>
            <a:off x="3913632" y="2036064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Training data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A1F2ED-96B7-659F-76AB-9A985F76B6E1}"/>
              </a:ext>
            </a:extLst>
          </p:cNvPr>
          <p:cNvSpPr txBox="1"/>
          <p:nvPr/>
        </p:nvSpPr>
        <p:spPr>
          <a:xfrm>
            <a:off x="7931078" y="1975328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Testing data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1DCA044-F8B2-5476-0219-46D81C78AD15}"/>
                  </a:ext>
                </a:extLst>
              </p:cNvPr>
              <p:cNvSpPr txBox="1"/>
              <p:nvPr/>
            </p:nvSpPr>
            <p:spPr>
              <a:xfrm>
                <a:off x="2431386" y="4847899"/>
                <a:ext cx="6509859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𝑠𝑎𝑚𝑝𝑙𝑒𝑠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𝑖𝑛𝑐𝑜𝑟𝑟𝑒𝑐𝑡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𝑐𝑙𝑎𝑠𝑠𝑖𝑓𝑖𝑒𝑑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𝑜𝑛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𝑡𝑒𝑠𝑡𝑖𝑛𝑔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𝑠𝑎𝑚𝑝𝑙𝑒𝑠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𝑜𝑛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𝑡𝑒𝑠𝑡𝑖𝑛𝑔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1DCA044-F8B2-5476-0219-46D81C78A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386" y="4847899"/>
                <a:ext cx="6509859" cy="575157"/>
              </a:xfrm>
              <a:prstGeom prst="rect">
                <a:avLst/>
              </a:prstGeom>
              <a:blipFill>
                <a:blip r:embed="rId3"/>
                <a:stretch>
                  <a:fillRect l="-389" t="-6383" r="-584" b="-170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18630BD-F1C4-E61C-5CF2-48E496134049}"/>
                  </a:ext>
                </a:extLst>
              </p:cNvPr>
              <p:cNvSpPr txBox="1"/>
              <p:nvPr/>
            </p:nvSpPr>
            <p:spPr>
              <a:xfrm>
                <a:off x="2431385" y="5817163"/>
                <a:ext cx="2776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18630BD-F1C4-E61C-5CF2-48E496134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385" y="5817163"/>
                <a:ext cx="2776081" cy="276999"/>
              </a:xfrm>
              <a:prstGeom prst="rect">
                <a:avLst/>
              </a:prstGeom>
              <a:blipFill>
                <a:blip r:embed="rId4"/>
                <a:stretch>
                  <a:fillRect l="-1826" t="-4167" r="-137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408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5282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Computation?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" descr="ChatGPT Can't Kill Anything Worth Preserving">
            <a:extLst>
              <a:ext uri="{FF2B5EF4-FFF2-40B4-BE49-F238E27FC236}">
                <a16:creationId xmlns:a16="http://schemas.microsoft.com/office/drawing/2014/main" id="{DF62BF7E-FFEE-35A1-AB19-F534ADACA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29144" y="2970012"/>
            <a:ext cx="220285" cy="22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AC3B3F-E894-0D90-9140-38C0C84D454D}"/>
              </a:ext>
            </a:extLst>
          </p:cNvPr>
          <p:cNvSpPr/>
          <p:nvPr/>
        </p:nvSpPr>
        <p:spPr>
          <a:xfrm>
            <a:off x="814039" y="3077355"/>
            <a:ext cx="1755648" cy="107899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r>
              <a:rPr kumimoji="1" lang="en-US" altLang="zh-CN" baseline="30000" dirty="0"/>
              <a:t>2</a:t>
            </a:r>
            <a:r>
              <a:rPr kumimoji="1" lang="en-US" altLang="zh-CN" dirty="0"/>
              <a:t>-X</a:t>
            </a:r>
            <a:endParaRPr kumimoji="1" lang="zh-CN" altLang="en-US" dirty="0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3C6D4C74-6F73-B74A-C186-FF77C79C7F64}"/>
              </a:ext>
            </a:extLst>
          </p:cNvPr>
          <p:cNvCxnSpPr>
            <a:endCxn id="15" idx="0"/>
          </p:cNvCxnSpPr>
          <p:nvPr/>
        </p:nvCxnSpPr>
        <p:spPr>
          <a:xfrm>
            <a:off x="1691863" y="1792622"/>
            <a:ext cx="0" cy="1284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F047D37A-AC56-DA77-BC40-0E7AAA267E72}"/>
              </a:ext>
            </a:extLst>
          </p:cNvPr>
          <p:cNvCxnSpPr>
            <a:stCxn id="15" idx="2"/>
          </p:cNvCxnSpPr>
          <p:nvPr/>
        </p:nvCxnSpPr>
        <p:spPr>
          <a:xfrm>
            <a:off x="1691863" y="4156347"/>
            <a:ext cx="0" cy="1060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B834A9A-2168-75A4-0C81-7C3F48087577}"/>
              </a:ext>
            </a:extLst>
          </p:cNvPr>
          <p:cNvSpPr txBox="1"/>
          <p:nvPr/>
        </p:nvSpPr>
        <p:spPr>
          <a:xfrm>
            <a:off x="1957039" y="1647319"/>
            <a:ext cx="122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输入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2C54F27-5F64-2282-B457-A7A3F4A500E1}"/>
              </a:ext>
            </a:extLst>
          </p:cNvPr>
          <p:cNvSpPr txBox="1"/>
          <p:nvPr/>
        </p:nvSpPr>
        <p:spPr>
          <a:xfrm>
            <a:off x="1957039" y="4929515"/>
            <a:ext cx="122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输出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308650D-36FD-F866-2149-3604252318E8}"/>
              </a:ext>
            </a:extLst>
          </p:cNvPr>
          <p:cNvSpPr txBox="1"/>
          <p:nvPr/>
        </p:nvSpPr>
        <p:spPr>
          <a:xfrm>
            <a:off x="3505373" y="2580244"/>
            <a:ext cx="49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BAE9144-59D0-20A1-7905-03FC9BC413E8}"/>
              </a:ext>
            </a:extLst>
          </p:cNvPr>
          <p:cNvSpPr txBox="1"/>
          <p:nvPr/>
        </p:nvSpPr>
        <p:spPr>
          <a:xfrm>
            <a:off x="3505373" y="4686699"/>
            <a:ext cx="49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659EBCC-2BBD-A3C7-ACED-9BE88413B30C}"/>
              </a:ext>
            </a:extLst>
          </p:cNvPr>
          <p:cNvSpPr txBox="1"/>
          <p:nvPr/>
        </p:nvSpPr>
        <p:spPr>
          <a:xfrm>
            <a:off x="4292555" y="2580244"/>
            <a:ext cx="53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4C007EE-7A00-7D37-5778-F13154538AE6}"/>
              </a:ext>
            </a:extLst>
          </p:cNvPr>
          <p:cNvSpPr txBox="1"/>
          <p:nvPr/>
        </p:nvSpPr>
        <p:spPr>
          <a:xfrm>
            <a:off x="4292556" y="4686699"/>
            <a:ext cx="53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7561D1B-33AA-81ED-A97A-43DC9B90A98B}"/>
              </a:ext>
            </a:extLst>
          </p:cNvPr>
          <p:cNvSpPr txBox="1"/>
          <p:nvPr/>
        </p:nvSpPr>
        <p:spPr>
          <a:xfrm>
            <a:off x="5117015" y="2580244"/>
            <a:ext cx="49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AB2D88F-292A-29DB-96D0-1AFDA89FBE26}"/>
              </a:ext>
            </a:extLst>
          </p:cNvPr>
          <p:cNvSpPr txBox="1"/>
          <p:nvPr/>
        </p:nvSpPr>
        <p:spPr>
          <a:xfrm>
            <a:off x="5117015" y="4686699"/>
            <a:ext cx="49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BA1394F-29FD-7243-2CB5-BE4D5C098EA9}"/>
              </a:ext>
            </a:extLst>
          </p:cNvPr>
          <p:cNvSpPr txBox="1"/>
          <p:nvPr/>
        </p:nvSpPr>
        <p:spPr>
          <a:xfrm>
            <a:off x="5904197" y="2580244"/>
            <a:ext cx="49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2B30950-3BF2-CFBE-27CF-E78C0DF7BD78}"/>
              </a:ext>
            </a:extLst>
          </p:cNvPr>
          <p:cNvSpPr txBox="1"/>
          <p:nvPr/>
        </p:nvSpPr>
        <p:spPr>
          <a:xfrm>
            <a:off x="5904197" y="4686699"/>
            <a:ext cx="49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90</a:t>
            </a:r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87B916F-AE12-F62A-FD00-ED8DCD65197F}"/>
              </a:ext>
            </a:extLst>
          </p:cNvPr>
          <p:cNvSpPr txBox="1"/>
          <p:nvPr/>
        </p:nvSpPr>
        <p:spPr>
          <a:xfrm>
            <a:off x="6691777" y="2580244"/>
            <a:ext cx="68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100</a:t>
            </a:r>
            <a:endParaRPr kumimoji="1"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8CF2D44-F416-B0E5-76FB-7C265DB51CED}"/>
              </a:ext>
            </a:extLst>
          </p:cNvPr>
          <p:cNvSpPr txBox="1"/>
          <p:nvPr/>
        </p:nvSpPr>
        <p:spPr>
          <a:xfrm>
            <a:off x="6691777" y="4686699"/>
            <a:ext cx="81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9900</a:t>
            </a:r>
            <a:endParaRPr kumimoji="1" lang="zh-CN" altLang="en-US" dirty="0"/>
          </a:p>
        </p:txBody>
      </p:sp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1EE20D95-8B0C-D326-441E-B597BA22B319}"/>
              </a:ext>
            </a:extLst>
          </p:cNvPr>
          <p:cNvSpPr txBox="1">
            <a:spLocks/>
          </p:cNvSpPr>
          <p:nvPr/>
        </p:nvSpPr>
        <p:spPr>
          <a:xfrm>
            <a:off x="7800651" y="2274966"/>
            <a:ext cx="3717162" cy="28620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b="1" dirty="0"/>
              <a:t>给定输入，得到输出</a:t>
            </a:r>
            <a:endParaRPr kumimoji="1" lang="en-US" altLang="zh-CN" sz="2400" b="1" dirty="0"/>
          </a:p>
          <a:p>
            <a:pPr lvl="1"/>
            <a:r>
              <a:rPr kumimoji="1" lang="en-US" altLang="zh-CN" sz="2200" b="1" dirty="0"/>
              <a:t>1+1 </a:t>
            </a:r>
            <a:r>
              <a:rPr kumimoji="1" lang="en-US" altLang="zh-CN" sz="2200" b="1" dirty="0">
                <a:sym typeface="Wingdings"/>
              </a:rPr>
              <a:t> 2</a:t>
            </a:r>
            <a:endParaRPr kumimoji="1" lang="en-US" altLang="zh-CN" sz="2200" dirty="0"/>
          </a:p>
          <a:p>
            <a:pPr lvl="1"/>
            <a:r>
              <a:rPr kumimoji="1" lang="en-US" altLang="zh-CN" sz="2200" b="1" dirty="0"/>
              <a:t>256 * 211 </a:t>
            </a:r>
            <a:r>
              <a:rPr kumimoji="1" lang="en-US" altLang="zh-CN" sz="2200" b="1" dirty="0">
                <a:sym typeface="Wingdings"/>
              </a:rPr>
              <a:t>54016</a:t>
            </a:r>
          </a:p>
          <a:p>
            <a:pPr lvl="1"/>
            <a:r>
              <a:rPr kumimoji="1" lang="en-US" altLang="zh-CN" sz="2200" b="1" dirty="0">
                <a:sym typeface="Wingdings"/>
              </a:rPr>
              <a:t>1,2,4,2,11,1,2,2,4</a:t>
            </a:r>
          </a:p>
          <a:p>
            <a:pPr lvl="1"/>
            <a:r>
              <a:rPr kumimoji="1" lang="en-US" altLang="zh-CN" sz="2200" b="1" dirty="0">
                <a:sym typeface="Wingdings"/>
              </a:rPr>
              <a:t>…</a:t>
            </a:r>
          </a:p>
          <a:p>
            <a:endParaRPr kumimoji="1" lang="en-US" altLang="zh-CN" sz="2400" dirty="0"/>
          </a:p>
          <a:p>
            <a:r>
              <a:rPr kumimoji="1" lang="zh-CN" altLang="en-US" sz="2400" dirty="0"/>
              <a:t>如何运算的过程就是程序</a:t>
            </a:r>
          </a:p>
        </p:txBody>
      </p:sp>
    </p:spTree>
    <p:extLst>
      <p:ext uri="{BB962C8B-B14F-4D97-AF65-F5344CB8AC3E}">
        <p14:creationId xmlns:p14="http://schemas.microsoft.com/office/powerpoint/2010/main" val="8613910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Confusion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8AE2D9F-763D-B914-3975-A734BC653D35}"/>
                  </a:ext>
                </a:extLst>
              </p:cNvPr>
              <p:cNvSpPr txBox="1"/>
              <p:nvPr/>
            </p:nvSpPr>
            <p:spPr>
              <a:xfrm>
                <a:off x="3016602" y="4262507"/>
                <a:ext cx="1353832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8AE2D9F-763D-B914-3975-A734BC653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602" y="4262507"/>
                <a:ext cx="1353832" cy="523157"/>
              </a:xfrm>
              <a:prstGeom prst="rect">
                <a:avLst/>
              </a:prstGeom>
              <a:blipFill>
                <a:blip r:embed="rId3"/>
                <a:stretch>
                  <a:fillRect l="-3704" t="-2381" r="-2778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C5D062-C658-C318-1B0D-32DC86AF747D}"/>
                  </a:ext>
                </a:extLst>
              </p:cNvPr>
              <p:cNvSpPr txBox="1"/>
              <p:nvPr/>
            </p:nvSpPr>
            <p:spPr>
              <a:xfrm>
                <a:off x="7107937" y="2905843"/>
                <a:ext cx="212147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BC5D062-C658-C318-1B0D-32DC86AF7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937" y="2905843"/>
                <a:ext cx="2121478" cy="523157"/>
              </a:xfrm>
              <a:prstGeom prst="rect">
                <a:avLst/>
              </a:prstGeom>
              <a:blipFill>
                <a:blip r:embed="rId4"/>
                <a:stretch>
                  <a:fillRect l="-1786" r="-1786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31DDCCB-860A-02A6-AA76-0DA3A29DD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993523"/>
              </p:ext>
            </p:extLst>
          </p:nvPr>
        </p:nvGraphicFramePr>
        <p:xfrm>
          <a:off x="838201" y="2316480"/>
          <a:ext cx="626973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9912">
                  <a:extLst>
                    <a:ext uri="{9D8B030D-6E8A-4147-A177-3AD203B41FA5}">
                      <a16:colId xmlns:a16="http://schemas.microsoft.com/office/drawing/2014/main" val="3891571927"/>
                    </a:ext>
                  </a:extLst>
                </a:gridCol>
                <a:gridCol w="2089912">
                  <a:extLst>
                    <a:ext uri="{9D8B030D-6E8A-4147-A177-3AD203B41FA5}">
                      <a16:colId xmlns:a16="http://schemas.microsoft.com/office/drawing/2014/main" val="760506357"/>
                    </a:ext>
                  </a:extLst>
                </a:gridCol>
                <a:gridCol w="2089912">
                  <a:extLst>
                    <a:ext uri="{9D8B030D-6E8A-4147-A177-3AD203B41FA5}">
                      <a16:colId xmlns:a16="http://schemas.microsoft.com/office/drawing/2014/main" val="3656918519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Truth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Prediction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6642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positive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negative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643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positive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TP(</a:t>
                      </a:r>
                      <a:r>
                        <a:rPr lang="zh-CN" altLang="en-US" dirty="0"/>
                        <a:t>真正例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FN(</a:t>
                      </a:r>
                      <a:r>
                        <a:rPr lang="zh-CN" altLang="en-US" dirty="0"/>
                        <a:t>假反例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006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negative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FP(</a:t>
                      </a:r>
                      <a:r>
                        <a:rPr lang="zh-CN" altLang="en-US" dirty="0"/>
                        <a:t>假正例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TN(</a:t>
                      </a:r>
                      <a:r>
                        <a:rPr lang="zh-CN" altLang="en-US" dirty="0"/>
                        <a:t>真反例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8141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2371149-7EAC-50AE-C46F-5E53BB3D0281}"/>
                  </a:ext>
                </a:extLst>
              </p:cNvPr>
              <p:cNvSpPr txBox="1"/>
              <p:nvPr/>
            </p:nvSpPr>
            <p:spPr>
              <a:xfrm>
                <a:off x="7414990" y="3429000"/>
                <a:ext cx="1694759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2371149-7EAC-50AE-C46F-5E53BB3D0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990" y="3429000"/>
                <a:ext cx="1694759" cy="523157"/>
              </a:xfrm>
              <a:prstGeom prst="rect">
                <a:avLst/>
              </a:prstGeom>
              <a:blipFill>
                <a:blip r:embed="rId5"/>
                <a:stretch>
                  <a:fillRect l="-1481" t="-2381" r="-1481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821A863-0E05-C0BB-548C-404A94E20D82}"/>
                  </a:ext>
                </a:extLst>
              </p:cNvPr>
              <p:cNvSpPr txBox="1"/>
              <p:nvPr/>
            </p:nvSpPr>
            <p:spPr>
              <a:xfrm>
                <a:off x="5095338" y="4262506"/>
                <a:ext cx="1328954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?=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821A863-0E05-C0BB-548C-404A94E20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338" y="4262506"/>
                <a:ext cx="1328954" cy="523157"/>
              </a:xfrm>
              <a:prstGeom prst="rect">
                <a:avLst/>
              </a:prstGeom>
              <a:blipFill>
                <a:blip r:embed="rId6"/>
                <a:stretch>
                  <a:fillRect l="-3810" t="-2381" r="-3810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A523057E-C2DC-9D3B-0B79-9439290F5F4B}"/>
              </a:ext>
            </a:extLst>
          </p:cNvPr>
          <p:cNvSpPr txBox="1"/>
          <p:nvPr/>
        </p:nvSpPr>
        <p:spPr>
          <a:xfrm>
            <a:off x="9314688" y="2982755"/>
            <a:ext cx="287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True positive rate</a:t>
            </a:r>
            <a:r>
              <a:rPr kumimoji="1" lang="zh-CN" altLang="en-US" dirty="0"/>
              <a:t>真正例率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A21D768-08A2-9C6B-8583-FC4C75AB0FAD}"/>
              </a:ext>
            </a:extLst>
          </p:cNvPr>
          <p:cNvSpPr txBox="1"/>
          <p:nvPr/>
        </p:nvSpPr>
        <p:spPr>
          <a:xfrm>
            <a:off x="9314688" y="3505914"/>
            <a:ext cx="287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False positive rate</a:t>
            </a:r>
            <a:r>
              <a:rPr kumimoji="1" lang="zh-CN" altLang="en-US" dirty="0"/>
              <a:t>假正例率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5D239A1-1CDF-2DAB-D68F-D9D04259FF0B}"/>
              </a:ext>
            </a:extLst>
          </p:cNvPr>
          <p:cNvSpPr txBox="1"/>
          <p:nvPr/>
        </p:nvSpPr>
        <p:spPr>
          <a:xfrm>
            <a:off x="838200" y="1853813"/>
            <a:ext cx="221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Confusion matrix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491F747-14ED-1BD0-9344-FBD54163F7EF}"/>
              </a:ext>
            </a:extLst>
          </p:cNvPr>
          <p:cNvSpPr txBox="1"/>
          <p:nvPr/>
        </p:nvSpPr>
        <p:spPr>
          <a:xfrm>
            <a:off x="2876394" y="5248331"/>
            <a:ext cx="221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Precision</a:t>
            </a:r>
            <a:r>
              <a:rPr kumimoji="1" lang="zh-CN" altLang="en-US" dirty="0"/>
              <a:t> （查准率）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83E8714-CC44-328E-203D-0FFA054A9B9F}"/>
              </a:ext>
            </a:extLst>
          </p:cNvPr>
          <p:cNvSpPr txBox="1"/>
          <p:nvPr/>
        </p:nvSpPr>
        <p:spPr>
          <a:xfrm>
            <a:off x="9314688" y="2644262"/>
            <a:ext cx="221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Recall</a:t>
            </a:r>
            <a:r>
              <a:rPr kumimoji="1" lang="zh-CN" altLang="en-US" dirty="0"/>
              <a:t> （查全率）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3578840-9B2E-E1EE-A09F-2E5177ED5A0B}"/>
                  </a:ext>
                </a:extLst>
              </p:cNvPr>
              <p:cNvSpPr txBox="1"/>
              <p:nvPr/>
            </p:nvSpPr>
            <p:spPr>
              <a:xfrm>
                <a:off x="7153910" y="4785663"/>
                <a:ext cx="2075505" cy="742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den>
                          </m:f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𝑃𝑅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3578840-9B2E-E1EE-A09F-2E5177ED5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910" y="4785663"/>
                <a:ext cx="2075505" cy="742126"/>
              </a:xfrm>
              <a:prstGeom prst="rect">
                <a:avLst/>
              </a:prstGeom>
              <a:blipFill>
                <a:blip r:embed="rId7"/>
                <a:stretch>
                  <a:fillRect l="-2439" t="-3333" r="-1829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0781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ROC/AUC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EDB62F8-3BFE-BC6B-438D-92AEA6909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094" y="492685"/>
            <a:ext cx="6350000" cy="615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E41B140-0638-CE20-5DA5-F2CA133ACB09}"/>
                  </a:ext>
                </a:extLst>
              </p:cNvPr>
              <p:cNvSpPr/>
              <p:nvPr/>
            </p:nvSpPr>
            <p:spPr>
              <a:xfrm>
                <a:off x="881102" y="3555946"/>
                <a:ext cx="1850571" cy="615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E41B140-0638-CE20-5DA5-F2CA133ACB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02" y="3555946"/>
                <a:ext cx="1850571" cy="615490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47609A0-5F58-7100-71F5-2AC7DC761ECF}"/>
                  </a:ext>
                </a:extLst>
              </p:cNvPr>
              <p:cNvSpPr txBox="1"/>
              <p:nvPr/>
            </p:nvSpPr>
            <p:spPr>
              <a:xfrm>
                <a:off x="959007" y="5024717"/>
                <a:ext cx="1694759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47609A0-5F58-7100-71F5-2AC7DC761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07" y="5024717"/>
                <a:ext cx="1694759" cy="523157"/>
              </a:xfrm>
              <a:prstGeom prst="rect">
                <a:avLst/>
              </a:prstGeom>
              <a:blipFill>
                <a:blip r:embed="rId5"/>
                <a:stretch>
                  <a:fillRect l="-2239" t="-2381" r="-2239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657ED600-2583-3514-514F-0BABE43C0510}"/>
              </a:ext>
            </a:extLst>
          </p:cNvPr>
          <p:cNvSpPr txBox="1"/>
          <p:nvPr/>
        </p:nvSpPr>
        <p:spPr>
          <a:xfrm>
            <a:off x="9755094" y="1398494"/>
            <a:ext cx="22721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当我调节参数值（例如输出概率的阈值），会得到不同的</a:t>
            </a:r>
            <a:r>
              <a:rPr kumimoji="1" lang="en-US" altLang="zh-CN" dirty="0"/>
              <a:t>TPR</a:t>
            </a:r>
            <a:r>
              <a:rPr kumimoji="1" lang="zh-CN" altLang="en-US" dirty="0"/>
              <a:t>和</a:t>
            </a:r>
            <a:r>
              <a:rPr kumimoji="1" lang="en-US" altLang="zh-CN" dirty="0"/>
              <a:t>FPR</a:t>
            </a:r>
            <a:r>
              <a:rPr kumimoji="1" lang="zh-CN" altLang="en-US" dirty="0"/>
              <a:t>，从而得到</a:t>
            </a:r>
            <a:r>
              <a:rPr kumimoji="1" lang="en-US" altLang="zh-CN" dirty="0"/>
              <a:t>ROC</a:t>
            </a:r>
            <a:r>
              <a:rPr kumimoji="1" lang="zh-CN" altLang="en-US" dirty="0"/>
              <a:t>曲线以及</a:t>
            </a:r>
            <a:r>
              <a:rPr kumimoji="1" lang="en-US" altLang="zh-CN" dirty="0"/>
              <a:t>AUC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25D00BE-E57C-AD6C-8210-11944D6D21DC}"/>
              </a:ext>
            </a:extLst>
          </p:cNvPr>
          <p:cNvSpPr/>
          <p:nvPr/>
        </p:nvSpPr>
        <p:spPr>
          <a:xfrm>
            <a:off x="885921" y="2198660"/>
            <a:ext cx="310551" cy="350032"/>
          </a:xfrm>
          <a:prstGeom prst="ellipse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557F370C-35DC-149D-4E56-29A2E0ED459A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1196472" y="2373676"/>
            <a:ext cx="1067768" cy="74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E98FC9D1-4F55-590E-8334-EFCEC157DC14}"/>
              </a:ext>
            </a:extLst>
          </p:cNvPr>
          <p:cNvSpPr txBox="1"/>
          <p:nvPr/>
        </p:nvSpPr>
        <p:spPr>
          <a:xfrm>
            <a:off x="2111840" y="255540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3AD9A12-21F3-3D7E-0E0C-CE62398E4D4D}"/>
                  </a:ext>
                </a:extLst>
              </p:cNvPr>
              <p:cNvSpPr txBox="1"/>
              <p:nvPr/>
            </p:nvSpPr>
            <p:spPr>
              <a:xfrm>
                <a:off x="9755094" y="412091"/>
                <a:ext cx="1180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3AD9A12-21F3-3D7E-0E0C-CE62398E4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5094" y="412091"/>
                <a:ext cx="118040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13D0A60-2B45-BE14-E263-92532DB12F12}"/>
                  </a:ext>
                </a:extLst>
              </p:cNvPr>
              <p:cNvSpPr txBox="1"/>
              <p:nvPr/>
            </p:nvSpPr>
            <p:spPr>
              <a:xfrm>
                <a:off x="2653766" y="5995983"/>
                <a:ext cx="11804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13D0A60-2B45-BE14-E263-92532DB12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766" y="5995983"/>
                <a:ext cx="118040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51FDABCC-CD37-AC9F-0B40-A0CAF9371D3A}"/>
              </a:ext>
            </a:extLst>
          </p:cNvPr>
          <p:cNvSpPr txBox="1"/>
          <p:nvPr/>
        </p:nvSpPr>
        <p:spPr>
          <a:xfrm>
            <a:off x="6095691" y="4129077"/>
            <a:ext cx="118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随机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5BBB9B3-C42F-CE3B-7B1D-5846CA8DF0DF}"/>
                  </a:ext>
                </a:extLst>
              </p:cNvPr>
              <p:cNvSpPr/>
              <p:nvPr/>
            </p:nvSpPr>
            <p:spPr>
              <a:xfrm>
                <a:off x="1320051" y="1982449"/>
                <a:ext cx="8206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5BBB9B3-C42F-CE3B-7B1D-5846CA8DF0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051" y="1982449"/>
                <a:ext cx="82060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8936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K-folded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cross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validation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EC1BFF-2AA3-D1EC-25A9-EBC711A2629D}"/>
              </a:ext>
            </a:extLst>
          </p:cNvPr>
          <p:cNvSpPr txBox="1"/>
          <p:nvPr/>
        </p:nvSpPr>
        <p:spPr>
          <a:xfrm>
            <a:off x="4541519" y="1419006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K=5 subsets</a:t>
            </a:r>
            <a:endParaRPr kumimoji="1" lang="zh-CN" altLang="en-US" dirty="0"/>
          </a:p>
        </p:txBody>
      </p:sp>
      <p:sp>
        <p:nvSpPr>
          <p:cNvPr id="6" name="罐形 7">
            <a:extLst>
              <a:ext uri="{FF2B5EF4-FFF2-40B4-BE49-F238E27FC236}">
                <a16:creationId xmlns:a16="http://schemas.microsoft.com/office/drawing/2014/main" id="{70908DDF-0485-5E40-2A67-CAC89E0F644E}"/>
              </a:ext>
            </a:extLst>
          </p:cNvPr>
          <p:cNvSpPr/>
          <p:nvPr/>
        </p:nvSpPr>
        <p:spPr>
          <a:xfrm rot="16200000">
            <a:off x="1398943" y="1481417"/>
            <a:ext cx="1151968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罐形 7">
            <a:extLst>
              <a:ext uri="{FF2B5EF4-FFF2-40B4-BE49-F238E27FC236}">
                <a16:creationId xmlns:a16="http://schemas.microsoft.com/office/drawing/2014/main" id="{E00B8186-5AA9-939D-E248-6CDC07650697}"/>
              </a:ext>
            </a:extLst>
          </p:cNvPr>
          <p:cNvSpPr/>
          <p:nvPr/>
        </p:nvSpPr>
        <p:spPr>
          <a:xfrm rot="16200000">
            <a:off x="3039122" y="1481415"/>
            <a:ext cx="1151968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罐形 7">
            <a:extLst>
              <a:ext uri="{FF2B5EF4-FFF2-40B4-BE49-F238E27FC236}">
                <a16:creationId xmlns:a16="http://schemas.microsoft.com/office/drawing/2014/main" id="{30AF6126-83B6-2BDA-3039-F99A2E5477E6}"/>
              </a:ext>
            </a:extLst>
          </p:cNvPr>
          <p:cNvSpPr/>
          <p:nvPr/>
        </p:nvSpPr>
        <p:spPr>
          <a:xfrm rot="16200000">
            <a:off x="4697056" y="1478326"/>
            <a:ext cx="1151968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罐形 7">
            <a:extLst>
              <a:ext uri="{FF2B5EF4-FFF2-40B4-BE49-F238E27FC236}">
                <a16:creationId xmlns:a16="http://schemas.microsoft.com/office/drawing/2014/main" id="{BEB867D8-0652-A351-3C70-3A11E702A44E}"/>
              </a:ext>
            </a:extLst>
          </p:cNvPr>
          <p:cNvSpPr/>
          <p:nvPr/>
        </p:nvSpPr>
        <p:spPr>
          <a:xfrm rot="16200000">
            <a:off x="6203846" y="1479872"/>
            <a:ext cx="1151968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罐形 7">
            <a:extLst>
              <a:ext uri="{FF2B5EF4-FFF2-40B4-BE49-F238E27FC236}">
                <a16:creationId xmlns:a16="http://schemas.microsoft.com/office/drawing/2014/main" id="{8B01AC9D-F485-2F98-F6CD-79B5359C05E7}"/>
              </a:ext>
            </a:extLst>
          </p:cNvPr>
          <p:cNvSpPr/>
          <p:nvPr/>
        </p:nvSpPr>
        <p:spPr>
          <a:xfrm rot="16200000">
            <a:off x="7843851" y="1481414"/>
            <a:ext cx="1151968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罐形 7">
            <a:extLst>
              <a:ext uri="{FF2B5EF4-FFF2-40B4-BE49-F238E27FC236}">
                <a16:creationId xmlns:a16="http://schemas.microsoft.com/office/drawing/2014/main" id="{7AC36AB7-3640-FC1F-B6BC-B1C244E2B65E}"/>
              </a:ext>
            </a:extLst>
          </p:cNvPr>
          <p:cNvSpPr/>
          <p:nvPr/>
        </p:nvSpPr>
        <p:spPr>
          <a:xfrm rot="16200000">
            <a:off x="1398943" y="2997999"/>
            <a:ext cx="1151968" cy="2017061"/>
          </a:xfrm>
          <a:prstGeom prst="can">
            <a:avLst/>
          </a:prstGeom>
          <a:solidFill>
            <a:srgbClr val="FF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罐形 7">
            <a:extLst>
              <a:ext uri="{FF2B5EF4-FFF2-40B4-BE49-F238E27FC236}">
                <a16:creationId xmlns:a16="http://schemas.microsoft.com/office/drawing/2014/main" id="{DF461F2E-2242-3EF1-16AD-B2B833787550}"/>
              </a:ext>
            </a:extLst>
          </p:cNvPr>
          <p:cNvSpPr/>
          <p:nvPr/>
        </p:nvSpPr>
        <p:spPr>
          <a:xfrm rot="16200000">
            <a:off x="3039122" y="2997997"/>
            <a:ext cx="1151968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罐形 7">
            <a:extLst>
              <a:ext uri="{FF2B5EF4-FFF2-40B4-BE49-F238E27FC236}">
                <a16:creationId xmlns:a16="http://schemas.microsoft.com/office/drawing/2014/main" id="{7226FE6D-96DB-8BAA-032B-662FEE04745F}"/>
              </a:ext>
            </a:extLst>
          </p:cNvPr>
          <p:cNvSpPr/>
          <p:nvPr/>
        </p:nvSpPr>
        <p:spPr>
          <a:xfrm rot="16200000">
            <a:off x="4697056" y="2994908"/>
            <a:ext cx="1151968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罐形 7">
            <a:extLst>
              <a:ext uri="{FF2B5EF4-FFF2-40B4-BE49-F238E27FC236}">
                <a16:creationId xmlns:a16="http://schemas.microsoft.com/office/drawing/2014/main" id="{CD575605-D19C-8376-734B-BEE127DBB1EA}"/>
              </a:ext>
            </a:extLst>
          </p:cNvPr>
          <p:cNvSpPr/>
          <p:nvPr/>
        </p:nvSpPr>
        <p:spPr>
          <a:xfrm rot="16200000">
            <a:off x="6203846" y="2996454"/>
            <a:ext cx="1151968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罐形 7">
            <a:extLst>
              <a:ext uri="{FF2B5EF4-FFF2-40B4-BE49-F238E27FC236}">
                <a16:creationId xmlns:a16="http://schemas.microsoft.com/office/drawing/2014/main" id="{65C56729-3714-5CC3-F5D0-9E3E05ED3E77}"/>
              </a:ext>
            </a:extLst>
          </p:cNvPr>
          <p:cNvSpPr/>
          <p:nvPr/>
        </p:nvSpPr>
        <p:spPr>
          <a:xfrm rot="16200000">
            <a:off x="7843851" y="2997996"/>
            <a:ext cx="1151968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790343A-9D2B-BFE5-54FA-0EE16C944F46}"/>
              </a:ext>
            </a:extLst>
          </p:cNvPr>
          <p:cNvSpPr txBox="1"/>
          <p:nvPr/>
        </p:nvSpPr>
        <p:spPr>
          <a:xfrm>
            <a:off x="1452281" y="3836894"/>
            <a:ext cx="1305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Testing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E713E4E-340B-4ABE-B888-67A8C104E7C7}"/>
              </a:ext>
            </a:extLst>
          </p:cNvPr>
          <p:cNvSpPr txBox="1"/>
          <p:nvPr/>
        </p:nvSpPr>
        <p:spPr>
          <a:xfrm>
            <a:off x="5443281" y="3951429"/>
            <a:ext cx="1305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Training</a:t>
            </a:r>
            <a:endParaRPr kumimoji="1" lang="zh-CN" altLang="en-US" dirty="0"/>
          </a:p>
        </p:txBody>
      </p:sp>
      <p:sp>
        <p:nvSpPr>
          <p:cNvPr id="28" name="罐形 7">
            <a:extLst>
              <a:ext uri="{FF2B5EF4-FFF2-40B4-BE49-F238E27FC236}">
                <a16:creationId xmlns:a16="http://schemas.microsoft.com/office/drawing/2014/main" id="{D37178D0-61C1-0E3A-A5D3-FB7372E58440}"/>
              </a:ext>
            </a:extLst>
          </p:cNvPr>
          <p:cNvSpPr/>
          <p:nvPr/>
        </p:nvSpPr>
        <p:spPr>
          <a:xfrm rot="16200000">
            <a:off x="1398943" y="4553228"/>
            <a:ext cx="1151968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罐形 7">
            <a:extLst>
              <a:ext uri="{FF2B5EF4-FFF2-40B4-BE49-F238E27FC236}">
                <a16:creationId xmlns:a16="http://schemas.microsoft.com/office/drawing/2014/main" id="{2EEEA568-CDCD-0B03-DEFD-48BFC98314D7}"/>
              </a:ext>
            </a:extLst>
          </p:cNvPr>
          <p:cNvSpPr/>
          <p:nvPr/>
        </p:nvSpPr>
        <p:spPr>
          <a:xfrm rot="16200000">
            <a:off x="3039122" y="4553226"/>
            <a:ext cx="1151968" cy="2017061"/>
          </a:xfrm>
          <a:prstGeom prst="can">
            <a:avLst/>
          </a:prstGeom>
          <a:solidFill>
            <a:srgbClr val="FF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罐形 7">
            <a:extLst>
              <a:ext uri="{FF2B5EF4-FFF2-40B4-BE49-F238E27FC236}">
                <a16:creationId xmlns:a16="http://schemas.microsoft.com/office/drawing/2014/main" id="{091C1626-3E8A-45B6-1111-0BED5597E948}"/>
              </a:ext>
            </a:extLst>
          </p:cNvPr>
          <p:cNvSpPr/>
          <p:nvPr/>
        </p:nvSpPr>
        <p:spPr>
          <a:xfrm rot="16200000">
            <a:off x="4697056" y="4550137"/>
            <a:ext cx="1151968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罐形 7">
            <a:extLst>
              <a:ext uri="{FF2B5EF4-FFF2-40B4-BE49-F238E27FC236}">
                <a16:creationId xmlns:a16="http://schemas.microsoft.com/office/drawing/2014/main" id="{B6B96574-FD24-A641-7C5B-80A43417F9A5}"/>
              </a:ext>
            </a:extLst>
          </p:cNvPr>
          <p:cNvSpPr/>
          <p:nvPr/>
        </p:nvSpPr>
        <p:spPr>
          <a:xfrm rot="16200000">
            <a:off x="6203846" y="4551683"/>
            <a:ext cx="1151968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罐形 7">
            <a:extLst>
              <a:ext uri="{FF2B5EF4-FFF2-40B4-BE49-F238E27FC236}">
                <a16:creationId xmlns:a16="http://schemas.microsoft.com/office/drawing/2014/main" id="{591AB813-A2F2-5371-1767-3A28E56F3127}"/>
              </a:ext>
            </a:extLst>
          </p:cNvPr>
          <p:cNvSpPr/>
          <p:nvPr/>
        </p:nvSpPr>
        <p:spPr>
          <a:xfrm rot="16200000">
            <a:off x="7843851" y="4553225"/>
            <a:ext cx="1151968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4E6FC2F-1919-C857-760B-3A8EAD25AEC7}"/>
              </a:ext>
            </a:extLst>
          </p:cNvPr>
          <p:cNvSpPr txBox="1"/>
          <p:nvPr/>
        </p:nvSpPr>
        <p:spPr>
          <a:xfrm>
            <a:off x="3088838" y="5374001"/>
            <a:ext cx="1305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Testing</a:t>
            </a:r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04859D8-9953-46A9-4167-398D576CB576}"/>
              </a:ext>
            </a:extLst>
          </p:cNvPr>
          <p:cNvSpPr txBox="1"/>
          <p:nvPr/>
        </p:nvSpPr>
        <p:spPr>
          <a:xfrm>
            <a:off x="9932895" y="3766763"/>
            <a:ext cx="161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Experiment1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50D1B45-7040-1770-CB8E-C9AEDB0AA9AF}"/>
              </a:ext>
            </a:extLst>
          </p:cNvPr>
          <p:cNvSpPr txBox="1"/>
          <p:nvPr/>
        </p:nvSpPr>
        <p:spPr>
          <a:xfrm>
            <a:off x="9970546" y="5374001"/>
            <a:ext cx="161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Experiment2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92589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summarize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AAD14E-AEA5-D567-F2E6-5C2CFD5DE265}"/>
              </a:ext>
            </a:extLst>
          </p:cNvPr>
          <p:cNvSpPr txBox="1"/>
          <p:nvPr/>
        </p:nvSpPr>
        <p:spPr>
          <a:xfrm>
            <a:off x="1025912" y="2340138"/>
            <a:ext cx="6203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Suppose each experiment get a confusion matrix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011CDAD-329D-72FF-679A-A2EC967AB82C}"/>
                  </a:ext>
                </a:extLst>
              </p:cNvPr>
              <p:cNvSpPr txBox="1"/>
              <p:nvPr/>
            </p:nvSpPr>
            <p:spPr>
              <a:xfrm>
                <a:off x="1111624" y="3319345"/>
                <a:ext cx="1965473" cy="760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𝑚𝑎𝑐𝑟𝑜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011CDAD-329D-72FF-679A-A2EC967AB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624" y="3319345"/>
                <a:ext cx="1965473" cy="760978"/>
              </a:xfrm>
              <a:prstGeom prst="rect">
                <a:avLst/>
              </a:prstGeom>
              <a:blipFill>
                <a:blip r:embed="rId3"/>
                <a:stretch>
                  <a:fillRect l="-1282" t="-116393" r="-15385" b="-175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D2818D0-BD14-5AAB-64CA-629FFD531825}"/>
                  </a:ext>
                </a:extLst>
              </p:cNvPr>
              <p:cNvSpPr txBox="1"/>
              <p:nvPr/>
            </p:nvSpPr>
            <p:spPr>
              <a:xfrm>
                <a:off x="3738283" y="3319345"/>
                <a:ext cx="1997022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𝑚𝑎𝑐𝑟𝑜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D2818D0-BD14-5AAB-64CA-629FFD531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83" y="3319345"/>
                <a:ext cx="1997022" cy="756233"/>
              </a:xfrm>
              <a:prstGeom prst="rect">
                <a:avLst/>
              </a:prstGeom>
              <a:blipFill>
                <a:blip r:embed="rId4"/>
                <a:stretch>
                  <a:fillRect l="-1266" t="-116393" r="-13924" b="-175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17A7169-4B5D-B5E3-DB6F-355B28FFCB9E}"/>
                  </a:ext>
                </a:extLst>
              </p:cNvPr>
              <p:cNvSpPr txBox="1"/>
              <p:nvPr/>
            </p:nvSpPr>
            <p:spPr>
              <a:xfrm>
                <a:off x="7189693" y="3412717"/>
                <a:ext cx="3443571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𝑚𝑎𝑐𝑟𝑜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𝑚𝑎𝑐𝑟𝑜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𝑚𝑎𝑐𝑟𝑜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𝑚𝑎𝑐𝑟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𝑚𝑎𝑐𝑟𝑜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17A7169-4B5D-B5E3-DB6F-355B28FFC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693" y="3412717"/>
                <a:ext cx="3443571" cy="565732"/>
              </a:xfrm>
              <a:prstGeom prst="rect">
                <a:avLst/>
              </a:prstGeom>
              <a:blipFill>
                <a:blip r:embed="rId5"/>
                <a:stretch>
                  <a:fillRect l="-366" t="-8696" r="-733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427803A-F9C9-4254-A64E-47EEC1FDE9DB}"/>
                  </a:ext>
                </a:extLst>
              </p:cNvPr>
              <p:cNvSpPr txBox="1"/>
              <p:nvPr/>
            </p:nvSpPr>
            <p:spPr>
              <a:xfrm>
                <a:off x="1111624" y="4762402"/>
                <a:ext cx="2381678" cy="573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𝑚𝑖𝑐𝑟𝑜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𝐹𝑃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427803A-F9C9-4254-A64E-47EEC1FDE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624" y="4762402"/>
                <a:ext cx="2381678" cy="573811"/>
              </a:xfrm>
              <a:prstGeom prst="rect">
                <a:avLst/>
              </a:prstGeom>
              <a:blipFill>
                <a:blip r:embed="rId6"/>
                <a:stretch>
                  <a:fillRect l="-1587" b="-6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135D8B7-68DB-6882-D4AD-B1639F734394}"/>
                  </a:ext>
                </a:extLst>
              </p:cNvPr>
              <p:cNvSpPr txBox="1"/>
              <p:nvPr/>
            </p:nvSpPr>
            <p:spPr>
              <a:xfrm>
                <a:off x="4087906" y="4762402"/>
                <a:ext cx="2413225" cy="573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𝑚𝑖𝑐𝑟𝑜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𝐹𝑁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135D8B7-68DB-6882-D4AD-B1639F734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906" y="4762402"/>
                <a:ext cx="2413225" cy="573811"/>
              </a:xfrm>
              <a:prstGeom prst="rect">
                <a:avLst/>
              </a:prstGeom>
              <a:blipFill>
                <a:blip r:embed="rId7"/>
                <a:stretch>
                  <a:fillRect l="-2105" b="-6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2D62CD2-CA2B-7FAF-9528-DB4FAB756010}"/>
                  </a:ext>
                </a:extLst>
              </p:cNvPr>
              <p:cNvSpPr txBox="1"/>
              <p:nvPr/>
            </p:nvSpPr>
            <p:spPr>
              <a:xfrm>
                <a:off x="7189693" y="4759305"/>
                <a:ext cx="3334566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𝑚𝑖𝑐𝑟𝑜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𝑚𝑖𝑐𝑟𝑜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𝑚𝑖𝑐𝑟𝑜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𝑚𝑖𝑐𝑟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𝑚𝑖𝑐𝑟𝑜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E2D62CD2-CA2B-7FAF-9528-DB4FAB756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693" y="4759305"/>
                <a:ext cx="3334566" cy="565732"/>
              </a:xfrm>
              <a:prstGeom prst="rect">
                <a:avLst/>
              </a:prstGeom>
              <a:blipFill>
                <a:blip r:embed="rId8"/>
                <a:stretch>
                  <a:fillRect t="-8696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5296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E37429F4-5EDD-794C-9AA0-B67E2CA68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  <a:p>
            <a:pPr lvl="1">
              <a:buFont typeface="Wingdings" pitchFamily="2" charset="2"/>
              <a:buChar char="l"/>
            </a:pPr>
            <a:r>
              <a:rPr lang="en-US" altLang="zh-CN" dirty="0"/>
              <a:t>Definition</a:t>
            </a:r>
          </a:p>
          <a:p>
            <a:pPr lvl="1">
              <a:buFont typeface="Wingdings" pitchFamily="2" charset="2"/>
              <a:buChar char="l"/>
            </a:pPr>
            <a:r>
              <a:rPr lang="en-US" altLang="zh-CN" dirty="0"/>
              <a:t>Classification</a:t>
            </a:r>
          </a:p>
          <a:p>
            <a:pPr>
              <a:buFont typeface="Wingdings" pitchFamily="2" charset="2"/>
              <a:buChar char="l"/>
            </a:pPr>
            <a:r>
              <a:rPr lang="en-US" altLang="zh-CN" dirty="0"/>
              <a:t>Regression</a:t>
            </a:r>
          </a:p>
          <a:p>
            <a:pPr lvl="1">
              <a:buFont typeface="Wingdings" pitchFamily="2" charset="2"/>
              <a:buChar char="l"/>
            </a:pP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</a:p>
          <a:p>
            <a:pPr lvl="1">
              <a:buFont typeface="Wingdings" pitchFamily="2" charset="2"/>
              <a:buChar char="l"/>
            </a:pPr>
            <a:r>
              <a:rPr lang="en-US" altLang="zh-CN" dirty="0"/>
              <a:t>Evaluation</a:t>
            </a:r>
          </a:p>
          <a:p>
            <a:pPr lvl="1">
              <a:buFont typeface="Wingdings" pitchFamily="2" charset="2"/>
              <a:buChar char="l"/>
            </a:pPr>
            <a:r>
              <a:rPr lang="en-US" altLang="zh-CN" dirty="0"/>
              <a:t>Bias-variance</a:t>
            </a:r>
            <a:r>
              <a:rPr lang="zh-CN" altLang="en-US" dirty="0"/>
              <a:t> </a:t>
            </a:r>
            <a:r>
              <a:rPr lang="en-US" altLang="zh-CN" dirty="0"/>
              <a:t>trade</a:t>
            </a:r>
            <a:r>
              <a:rPr lang="zh-CN" altLang="en-US" dirty="0"/>
              <a:t> </a:t>
            </a:r>
            <a:r>
              <a:rPr lang="en-US" altLang="zh-CN" dirty="0"/>
              <a:t>off</a:t>
            </a:r>
          </a:p>
          <a:p>
            <a:pPr>
              <a:buFont typeface="Wingdings" pitchFamily="2" charset="2"/>
              <a:buChar char="l"/>
            </a:pPr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</a:p>
          <a:p>
            <a:pPr lvl="1">
              <a:buFont typeface="Wingdings" pitchFamily="2" charset="2"/>
              <a:buChar char="l"/>
            </a:pPr>
            <a:r>
              <a:rPr lang="en-US" altLang="zh-CN" dirty="0"/>
              <a:t>Logistic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</a:p>
          <a:p>
            <a:pPr lvl="1">
              <a:buFont typeface="Wingdings" pitchFamily="2" charset="2"/>
              <a:buChar char="l"/>
            </a:pPr>
            <a:r>
              <a:rPr lang="en-US" altLang="zh-CN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4702203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Exercise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E37429F4-5EDD-794C-9AA0-B67E2CA68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90174"/>
            <a:ext cx="10058400" cy="4078920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repeat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Page</a:t>
            </a:r>
            <a:r>
              <a:rPr lang="zh-CN" altLang="en-US" dirty="0"/>
              <a:t> </a:t>
            </a:r>
            <a:r>
              <a:rPr lang="en-US" altLang="zh-CN" dirty="0"/>
              <a:t>24-26?</a:t>
            </a:r>
          </a:p>
        </p:txBody>
      </p:sp>
    </p:spTree>
    <p:extLst>
      <p:ext uri="{BB962C8B-B14F-4D97-AF65-F5344CB8AC3E}">
        <p14:creationId xmlns:p14="http://schemas.microsoft.com/office/powerpoint/2010/main" val="32952653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推荐一个神奇的网站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AE28B1-C2E0-D74F-A881-0D5EB9BEA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111" y="1897111"/>
            <a:ext cx="3063778" cy="306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14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968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Machine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BD496C-0B23-D245-EAD8-B0DE7E6EC433}"/>
              </a:ext>
            </a:extLst>
          </p:cNvPr>
          <p:cNvSpPr/>
          <p:nvPr/>
        </p:nvSpPr>
        <p:spPr>
          <a:xfrm>
            <a:off x="8343622" y="3265693"/>
            <a:ext cx="1755648" cy="1078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X</a:t>
            </a:r>
            <a:r>
              <a:rPr kumimoji="1" lang="en-US" altLang="zh-CN" baseline="30000" dirty="0">
                <a:solidFill>
                  <a:srgbClr val="FF0000"/>
                </a:solidFill>
              </a:rPr>
              <a:t>2</a:t>
            </a:r>
            <a:r>
              <a:rPr kumimoji="1" lang="en-US" altLang="zh-CN" dirty="0">
                <a:solidFill>
                  <a:srgbClr val="FF0000"/>
                </a:solidFill>
              </a:rPr>
              <a:t>+1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42E6C671-9E4C-898E-6381-938DA5B0B7B8}"/>
              </a:ext>
            </a:extLst>
          </p:cNvPr>
          <p:cNvCxnSpPr>
            <a:endCxn id="3" idx="0"/>
          </p:cNvCxnSpPr>
          <p:nvPr/>
        </p:nvCxnSpPr>
        <p:spPr>
          <a:xfrm>
            <a:off x="9221446" y="1980960"/>
            <a:ext cx="0" cy="1284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3C326CF9-F3A6-8DFE-71F7-CE8C08E1D367}"/>
              </a:ext>
            </a:extLst>
          </p:cNvPr>
          <p:cNvCxnSpPr>
            <a:stCxn id="3" idx="2"/>
          </p:cNvCxnSpPr>
          <p:nvPr/>
        </p:nvCxnSpPr>
        <p:spPr>
          <a:xfrm>
            <a:off x="9221446" y="4344685"/>
            <a:ext cx="0" cy="1060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E77967C-6E1D-6A28-FD6C-4491F32B6F78}"/>
              </a:ext>
            </a:extLst>
          </p:cNvPr>
          <p:cNvSpPr txBox="1"/>
          <p:nvPr/>
        </p:nvSpPr>
        <p:spPr>
          <a:xfrm>
            <a:off x="9486622" y="1835657"/>
            <a:ext cx="122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Input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5FCFC76-466E-3406-F57F-F75C9A2D640B}"/>
              </a:ext>
            </a:extLst>
          </p:cNvPr>
          <p:cNvSpPr txBox="1"/>
          <p:nvPr/>
        </p:nvSpPr>
        <p:spPr>
          <a:xfrm>
            <a:off x="9486622" y="5117853"/>
            <a:ext cx="122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Output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594FB74-C30A-541B-4164-CC0993036F9E}"/>
              </a:ext>
            </a:extLst>
          </p:cNvPr>
          <p:cNvSpPr txBox="1"/>
          <p:nvPr/>
        </p:nvSpPr>
        <p:spPr>
          <a:xfrm>
            <a:off x="4048344" y="2623279"/>
            <a:ext cx="49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F297ED-06C1-E759-E04D-F103D4FB3ED4}"/>
              </a:ext>
            </a:extLst>
          </p:cNvPr>
          <p:cNvSpPr txBox="1"/>
          <p:nvPr/>
        </p:nvSpPr>
        <p:spPr>
          <a:xfrm>
            <a:off x="4835526" y="2623279"/>
            <a:ext cx="53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DD8F187-9872-418F-0C4B-F96F9C823C9D}"/>
              </a:ext>
            </a:extLst>
          </p:cNvPr>
          <p:cNvSpPr txBox="1"/>
          <p:nvPr/>
        </p:nvSpPr>
        <p:spPr>
          <a:xfrm>
            <a:off x="5659986" y="2623279"/>
            <a:ext cx="49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12CED06-8E96-2E63-7A1E-89D4BAF70699}"/>
              </a:ext>
            </a:extLst>
          </p:cNvPr>
          <p:cNvSpPr txBox="1"/>
          <p:nvPr/>
        </p:nvSpPr>
        <p:spPr>
          <a:xfrm>
            <a:off x="6447168" y="2623279"/>
            <a:ext cx="49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30DDDC4-4568-C731-F1ED-136CC2B1D93A}"/>
              </a:ext>
            </a:extLst>
          </p:cNvPr>
          <p:cNvSpPr txBox="1"/>
          <p:nvPr/>
        </p:nvSpPr>
        <p:spPr>
          <a:xfrm>
            <a:off x="7234748" y="2623279"/>
            <a:ext cx="68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100</a:t>
            </a:r>
            <a:endParaRPr kumimoji="1" lang="zh-CN" altLang="en-US" dirty="0"/>
          </a:p>
        </p:txBody>
      </p:sp>
      <p:sp>
        <p:nvSpPr>
          <p:cNvPr id="34" name="右箭头 33">
            <a:extLst>
              <a:ext uri="{FF2B5EF4-FFF2-40B4-BE49-F238E27FC236}">
                <a16:creationId xmlns:a16="http://schemas.microsoft.com/office/drawing/2014/main" id="{7C2D7220-0F54-EC0A-AAB9-66A8499F1F25}"/>
              </a:ext>
            </a:extLst>
          </p:cNvPr>
          <p:cNvSpPr/>
          <p:nvPr/>
        </p:nvSpPr>
        <p:spPr>
          <a:xfrm>
            <a:off x="6941843" y="3596640"/>
            <a:ext cx="973963" cy="4876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内容占位符 2">
            <a:extLst>
              <a:ext uri="{FF2B5EF4-FFF2-40B4-BE49-F238E27FC236}">
                <a16:creationId xmlns:a16="http://schemas.microsoft.com/office/drawing/2014/main" id="{528037EB-33E2-DF5A-5658-2116E76F6A4C}"/>
              </a:ext>
            </a:extLst>
          </p:cNvPr>
          <p:cNvSpPr txBox="1">
            <a:spLocks/>
          </p:cNvSpPr>
          <p:nvPr/>
        </p:nvSpPr>
        <p:spPr>
          <a:xfrm>
            <a:off x="1354124" y="3401327"/>
            <a:ext cx="2694220" cy="943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b="1" dirty="0">
                <a:solidFill>
                  <a:schemeClr val="tx1"/>
                </a:solidFill>
              </a:rPr>
              <a:t>Inversion of computation</a:t>
            </a:r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3BCCD4E-10D7-B489-843F-0509A2F7FCAE}"/>
              </a:ext>
            </a:extLst>
          </p:cNvPr>
          <p:cNvSpPr txBox="1"/>
          <p:nvPr/>
        </p:nvSpPr>
        <p:spPr>
          <a:xfrm>
            <a:off x="4048344" y="4729734"/>
            <a:ext cx="49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90E75EF-A77D-DCA1-2F40-C0ED5EEC401E}"/>
              </a:ext>
            </a:extLst>
          </p:cNvPr>
          <p:cNvSpPr txBox="1"/>
          <p:nvPr/>
        </p:nvSpPr>
        <p:spPr>
          <a:xfrm>
            <a:off x="4835527" y="4729734"/>
            <a:ext cx="53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8B550CD-E2E2-FE9E-83D7-C6AB5ACBFE05}"/>
              </a:ext>
            </a:extLst>
          </p:cNvPr>
          <p:cNvSpPr txBox="1"/>
          <p:nvPr/>
        </p:nvSpPr>
        <p:spPr>
          <a:xfrm>
            <a:off x="5659986" y="4729734"/>
            <a:ext cx="49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26</a:t>
            </a:r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FD06296-D792-6135-0678-90A8A1FD57CE}"/>
              </a:ext>
            </a:extLst>
          </p:cNvPr>
          <p:cNvSpPr txBox="1"/>
          <p:nvPr/>
        </p:nvSpPr>
        <p:spPr>
          <a:xfrm>
            <a:off x="6447168" y="4729734"/>
            <a:ext cx="58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101</a:t>
            </a:r>
            <a:endParaRPr kumimoji="1"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EA491C7-E247-B31A-3369-1F8159B2364D}"/>
              </a:ext>
            </a:extLst>
          </p:cNvPr>
          <p:cNvSpPr txBox="1"/>
          <p:nvPr/>
        </p:nvSpPr>
        <p:spPr>
          <a:xfrm>
            <a:off x="7234748" y="4729734"/>
            <a:ext cx="81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10001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2170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968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Machine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0AD8C421-77D7-1915-FC82-FC03A4A46709}"/>
              </a:ext>
            </a:extLst>
          </p:cNvPr>
          <p:cNvSpPr/>
          <p:nvPr/>
        </p:nvSpPr>
        <p:spPr>
          <a:xfrm>
            <a:off x="4728871" y="1770101"/>
            <a:ext cx="2406315" cy="216568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/>
              <a:t>Machine Learning</a:t>
            </a:r>
            <a:endParaRPr kumimoji="1" lang="zh-CN" altLang="en-US" sz="2400" dirty="0"/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EE3963D5-26BC-0E73-2D0B-8B8132D059A5}"/>
              </a:ext>
            </a:extLst>
          </p:cNvPr>
          <p:cNvSpPr/>
          <p:nvPr/>
        </p:nvSpPr>
        <p:spPr>
          <a:xfrm>
            <a:off x="3181269" y="2708564"/>
            <a:ext cx="1218471" cy="505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0AE49D2-C881-9073-DC6F-442F67A86515}"/>
              </a:ext>
            </a:extLst>
          </p:cNvPr>
          <p:cNvSpPr/>
          <p:nvPr/>
        </p:nvSpPr>
        <p:spPr>
          <a:xfrm>
            <a:off x="855096" y="2106985"/>
            <a:ext cx="1996848" cy="158816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</a:rPr>
              <a:t>Data of input-output pairs</a:t>
            </a:r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84BA6E-75F0-160B-7072-B88826B4ABE7}"/>
              </a:ext>
            </a:extLst>
          </p:cNvPr>
          <p:cNvSpPr/>
          <p:nvPr/>
        </p:nvSpPr>
        <p:spPr>
          <a:xfrm>
            <a:off x="8771480" y="2106985"/>
            <a:ext cx="2261938" cy="158816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solidFill>
                  <a:schemeClr val="tx1"/>
                </a:solidFill>
              </a:rPr>
              <a:t>Model</a:t>
            </a:r>
            <a:endParaRPr kumimoji="1"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9849E3F8-69AC-809A-3E87-E4F80CCB32EB}"/>
              </a:ext>
            </a:extLst>
          </p:cNvPr>
          <p:cNvSpPr/>
          <p:nvPr/>
        </p:nvSpPr>
        <p:spPr>
          <a:xfrm>
            <a:off x="7299751" y="2708564"/>
            <a:ext cx="1307164" cy="505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8E6387B-D64B-C76B-ADEF-E0DCC9250C57}"/>
              </a:ext>
            </a:extLst>
          </p:cNvPr>
          <p:cNvSpPr txBox="1"/>
          <p:nvPr/>
        </p:nvSpPr>
        <p:spPr>
          <a:xfrm>
            <a:off x="3181269" y="4953539"/>
            <a:ext cx="5732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Machine Learning</a:t>
            </a:r>
            <a:r>
              <a:rPr kumimoji="1" lang="zh-CN" altLang="en-US" sz="2400" dirty="0"/>
              <a:t>：</a:t>
            </a:r>
            <a:r>
              <a:rPr kumimoji="1" lang="en-US" altLang="zh-CN" sz="2400" dirty="0">
                <a:solidFill>
                  <a:srgbClr val="FF0000"/>
                </a:solidFill>
              </a:rPr>
              <a:t>Universal Programmer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130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968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Machine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4" descr="http://www-cs.stanford.edu/system/files/memoriam/Arthur%20Samuel%20picture.jpg?1332293092">
            <a:extLst>
              <a:ext uri="{FF2B5EF4-FFF2-40B4-BE49-F238E27FC236}">
                <a16:creationId xmlns:a16="http://schemas.microsoft.com/office/drawing/2014/main" id="{25653AAA-6FDE-BF3F-E637-67338B470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5230" y="1933789"/>
            <a:ext cx="1944216" cy="2527482"/>
          </a:xfrm>
          <a:prstGeom prst="rect">
            <a:avLst/>
          </a:prstGeom>
          <a:noFill/>
        </p:spPr>
      </p:pic>
      <p:pic>
        <p:nvPicPr>
          <p:cNvPr id="4" name="Picture 6" descr="File:CheckersStandard.jpg">
            <a:extLst>
              <a:ext uri="{FF2B5EF4-FFF2-40B4-BE49-F238E27FC236}">
                <a16:creationId xmlns:a16="http://schemas.microsoft.com/office/drawing/2014/main" id="{CB1FB7ED-D017-E839-6065-03B92936C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51534" y="1789773"/>
            <a:ext cx="4320480" cy="2873120"/>
          </a:xfrm>
          <a:prstGeom prst="rect">
            <a:avLst/>
          </a:prstGeom>
          <a:noFill/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CD0DA86-9C80-1F43-E10C-5E8F8378B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04" y="1933789"/>
            <a:ext cx="3675156" cy="3501007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Arthur Samuel (1959): Machine learning: Field of study that gives computers the ability of learn without being explicitly programmed.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83450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968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Machine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9DB3DC8-22B2-B7BD-C36C-06AAF09B8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19" y="1845734"/>
            <a:ext cx="5882747" cy="402336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Tom Mitchell (1988): Well-posed learning problem: a computer program is said to learn from experience </a:t>
            </a:r>
            <a:r>
              <a:rPr lang="en-US" altLang="zh-CN" sz="2800" dirty="0">
                <a:solidFill>
                  <a:srgbClr val="FF0000"/>
                </a:solidFill>
              </a:rPr>
              <a:t>E</a:t>
            </a:r>
            <a:r>
              <a:rPr lang="en-US" altLang="zh-CN" sz="2800" dirty="0"/>
              <a:t> with respect to some task </a:t>
            </a:r>
            <a:r>
              <a:rPr lang="en-US" altLang="zh-CN" sz="2800" dirty="0">
                <a:solidFill>
                  <a:srgbClr val="FF0000"/>
                </a:solidFill>
              </a:rPr>
              <a:t>T</a:t>
            </a:r>
            <a:r>
              <a:rPr lang="en-US" altLang="zh-CN" sz="2800" dirty="0"/>
              <a:t> and some performance measure </a:t>
            </a:r>
            <a:r>
              <a:rPr lang="en-US" altLang="zh-CN" sz="2800" dirty="0">
                <a:solidFill>
                  <a:srgbClr val="FF0000"/>
                </a:solidFill>
              </a:rPr>
              <a:t>P</a:t>
            </a:r>
            <a:r>
              <a:rPr lang="en-US" altLang="zh-CN" sz="2800" dirty="0"/>
              <a:t>, if its performance on T, as measured by P, improves with experience E.</a:t>
            </a:r>
            <a:endParaRPr lang="zh-CN" altLang="en-US" sz="2800" dirty="0"/>
          </a:p>
        </p:txBody>
      </p:sp>
      <p:pic>
        <p:nvPicPr>
          <p:cNvPr id="11" name="Picture 1" descr="Tom Mitchell photo">
            <a:extLst>
              <a:ext uri="{FF2B5EF4-FFF2-40B4-BE49-F238E27FC236}">
                <a16:creationId xmlns:a16="http://schemas.microsoft.com/office/drawing/2014/main" id="{D4210BF9-E8DF-8A40-0E1C-90A11615A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97693" y="2098089"/>
            <a:ext cx="2883412" cy="1714525"/>
          </a:xfrm>
          <a:prstGeom prst="rect">
            <a:avLst/>
          </a:prstGeom>
          <a:noFill/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70B154E-4556-0D73-8D2F-10DB5079AA48}"/>
              </a:ext>
            </a:extLst>
          </p:cNvPr>
          <p:cNvSpPr/>
          <p:nvPr/>
        </p:nvSpPr>
        <p:spPr>
          <a:xfrm>
            <a:off x="8721629" y="4049362"/>
            <a:ext cx="1453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Tom Mitchell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8311086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回顾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离子会议室</Template>
  <TotalTime>0</TotalTime>
  <Words>2272</Words>
  <Application>Microsoft Macintosh PowerPoint</Application>
  <PresentationFormat>宽屏</PresentationFormat>
  <Paragraphs>528</Paragraphs>
  <Slides>56</Slides>
  <Notes>53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70" baseType="lpstr">
      <vt:lpstr>微软雅黑</vt:lpstr>
      <vt:lpstr>Songti SC</vt:lpstr>
      <vt:lpstr>Weibei SC</vt:lpstr>
      <vt:lpstr>Arial</vt:lpstr>
      <vt:lpstr>Calibri</vt:lpstr>
      <vt:lpstr>Calibri Light</vt:lpstr>
      <vt:lpstr>Cambria Math</vt:lpstr>
      <vt:lpstr>Gill Sans MT</vt:lpstr>
      <vt:lpstr>Wingdings</vt:lpstr>
      <vt:lpstr>Wingdings 2</vt:lpstr>
      <vt:lpstr>HDOfficeLightV0</vt:lpstr>
      <vt:lpstr>1_HDOfficeLightV0</vt:lpstr>
      <vt:lpstr>回顾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cp:lastPrinted>2017-09-12T21:58:02Z</cp:lastPrinted>
  <dcterms:created xsi:type="dcterms:W3CDTF">2015-04-22T13:43:42Z</dcterms:created>
  <dcterms:modified xsi:type="dcterms:W3CDTF">2023-03-01T12:19:32Z</dcterms:modified>
  <cp:category/>
</cp:coreProperties>
</file>